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1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2.xml" ContentType="application/vnd.openxmlformats-officedocument.presentationml.notesSlid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3.xml" ContentType="application/vnd.openxmlformats-officedocument.presentationml.notesSlide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4"/>
  </p:notesMasterIdLst>
  <p:sldIdLst>
    <p:sldId id="281" r:id="rId2"/>
    <p:sldId id="282" r:id="rId3"/>
    <p:sldId id="275" r:id="rId4"/>
    <p:sldId id="259" r:id="rId5"/>
    <p:sldId id="288" r:id="rId6"/>
    <p:sldId id="280" r:id="rId7"/>
    <p:sldId id="286" r:id="rId8"/>
    <p:sldId id="283" r:id="rId9"/>
    <p:sldId id="284" r:id="rId10"/>
    <p:sldId id="285" r:id="rId11"/>
    <p:sldId id="287" r:id="rId12"/>
    <p:sldId id="289" r:id="rId13"/>
  </p:sldIdLst>
  <p:sldSz cx="12192000" cy="6858000"/>
  <p:notesSz cx="6858000" cy="9144000"/>
  <p:custDataLst>
    <p:tags r:id="rId15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752" autoAdjust="0"/>
  </p:normalViewPr>
  <p:slideViewPr>
    <p:cSldViewPr snapToGrid="0">
      <p:cViewPr varScale="1">
        <p:scale>
          <a:sx n="89" d="100"/>
          <a:sy n="89" d="100"/>
        </p:scale>
        <p:origin x="84" y="6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76694E-3A09-4004-8D3F-4C37636F1355}" type="datetimeFigureOut">
              <a:rPr lang="zh-CN" altLang="en-US" smtClean="0"/>
              <a:t>2024/4/13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34A87B-5DE6-4855-A204-B9731916E71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AF5A94-5C97-4503-A4D7-0E18CD3F89BF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AF5A94-5C97-4503-A4D7-0E18CD3F89BF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AF5A94-5C97-4503-A4D7-0E18CD3F89BF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AF5A94-5C97-4503-A4D7-0E18CD3F89BF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B72D2-FDCD-49B0-AB4E-993E605D3A45}" type="datetimeFigureOut">
              <a:rPr lang="zh-CN" altLang="en-US" smtClean="0"/>
              <a:t>2024/4/13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23A31-F90F-4846-8B93-86831C8B203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B72D2-FDCD-49B0-AB4E-993E605D3A45}" type="datetimeFigureOut">
              <a:rPr lang="zh-CN" altLang="en-US" smtClean="0"/>
              <a:t>2024/4/13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23A31-F90F-4846-8B93-86831C8B203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B72D2-FDCD-49B0-AB4E-993E605D3A45}" type="datetimeFigureOut">
              <a:rPr lang="zh-CN" altLang="en-US" smtClean="0"/>
              <a:t>2024/4/13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23A31-F90F-4846-8B93-86831C8B203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正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3B1DCB01-1B2E-4E20-9381-71A36F7294C7}" type="datetimeFigureOut">
              <a:rPr lang="zh-CN" altLang="en-US" smtClean="0"/>
              <a:t>2024/4/13</a:t>
            </a:fld>
            <a:endParaRPr lang="zh-CN" altLang="en-US"/>
          </a:p>
        </p:txBody>
      </p:sp>
      <p:sp>
        <p:nvSpPr>
          <p:cNvPr id="7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8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950AEF6-7D93-4506-8A8C-484AA5707E1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660400" y="0"/>
            <a:ext cx="10858500" cy="1028700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7" name="日期占位符 2"/>
          <p:cNvSpPr>
            <a:spLocks noGrp="1"/>
          </p:cNvSpPr>
          <p:nvPr>
            <p:ph type="dt" sz="half" idx="10"/>
          </p:nvPr>
        </p:nvSpPr>
        <p:spPr>
          <a:xfrm>
            <a:off x="5504656" y="6438900"/>
            <a:ext cx="1802924" cy="215900"/>
          </a:xfrm>
        </p:spPr>
        <p:txBody>
          <a:bodyPr/>
          <a:lstStyle/>
          <a:p>
            <a:fld id="{748B5987-9647-4253-899C-3B9819D6D8A0}" type="datetime1">
              <a:rPr lang="zh-CN" altLang="en-US" smtClean="0"/>
              <a:t>2024/4/13</a:t>
            </a:fld>
            <a:endParaRPr lang="zh-CN" altLang="en-US"/>
          </a:p>
        </p:txBody>
      </p:sp>
      <p:sp>
        <p:nvSpPr>
          <p:cNvPr id="8" name="页脚占位符 3"/>
          <p:cNvSpPr>
            <a:spLocks noGrp="1"/>
          </p:cNvSpPr>
          <p:nvPr>
            <p:ph type="ftr" sz="quarter" idx="11"/>
          </p:nvPr>
        </p:nvSpPr>
        <p:spPr>
          <a:xfrm>
            <a:off x="660401" y="6438900"/>
            <a:ext cx="3992171" cy="2159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857452" y="6438900"/>
            <a:ext cx="2661448" cy="215900"/>
          </a:xfrm>
        </p:spPr>
        <p:txBody>
          <a:bodyPr/>
          <a:lstStyle/>
          <a:p>
            <a:fld id="{7F65B630-C7FF-41C0-9923-C5E5E29EED8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660400" y="0"/>
            <a:ext cx="10858500" cy="1028700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7" name="日期占位符 2"/>
          <p:cNvSpPr>
            <a:spLocks noGrp="1"/>
          </p:cNvSpPr>
          <p:nvPr>
            <p:ph type="dt" sz="half" idx="10"/>
          </p:nvPr>
        </p:nvSpPr>
        <p:spPr>
          <a:xfrm>
            <a:off x="5504656" y="6438900"/>
            <a:ext cx="1802924" cy="215900"/>
          </a:xfrm>
        </p:spPr>
        <p:txBody>
          <a:bodyPr/>
          <a:lstStyle/>
          <a:p>
            <a:fld id="{748B5987-9647-4253-899C-3B9819D6D8A0}" type="datetime1">
              <a:rPr lang="zh-CN" altLang="en-US" smtClean="0"/>
              <a:t>2024/4/13</a:t>
            </a:fld>
            <a:endParaRPr lang="zh-CN" altLang="en-US"/>
          </a:p>
        </p:txBody>
      </p:sp>
      <p:sp>
        <p:nvSpPr>
          <p:cNvPr id="8" name="页脚占位符 3"/>
          <p:cNvSpPr>
            <a:spLocks noGrp="1"/>
          </p:cNvSpPr>
          <p:nvPr>
            <p:ph type="ftr" sz="quarter" idx="11"/>
          </p:nvPr>
        </p:nvSpPr>
        <p:spPr>
          <a:xfrm>
            <a:off x="660401" y="6438900"/>
            <a:ext cx="3992171" cy="2159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857452" y="6438900"/>
            <a:ext cx="2661448" cy="215900"/>
          </a:xfrm>
        </p:spPr>
        <p:txBody>
          <a:bodyPr/>
          <a:lstStyle/>
          <a:p>
            <a:fld id="{7F65B630-C7FF-41C0-9923-C5E5E29EED8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B72D2-FDCD-49B0-AB4E-993E605D3A45}" type="datetimeFigureOut">
              <a:rPr lang="zh-CN" altLang="en-US" smtClean="0"/>
              <a:t>2024/4/13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23A31-F90F-4846-8B93-86831C8B203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B72D2-FDCD-49B0-AB4E-993E605D3A45}" type="datetimeFigureOut">
              <a:rPr lang="zh-CN" altLang="en-US" smtClean="0"/>
              <a:t>2024/4/13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23A31-F90F-4846-8B93-86831C8B203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B72D2-FDCD-49B0-AB4E-993E605D3A45}" type="datetimeFigureOut">
              <a:rPr lang="zh-CN" altLang="en-US" smtClean="0"/>
              <a:t>2024/4/13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23A31-F90F-4846-8B93-86831C8B203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B72D2-FDCD-49B0-AB4E-993E605D3A45}" type="datetimeFigureOut">
              <a:rPr lang="zh-CN" altLang="en-US" smtClean="0"/>
              <a:t>2024/4/13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23A31-F90F-4846-8B93-86831C8B203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B72D2-FDCD-49B0-AB4E-993E605D3A45}" type="datetimeFigureOut">
              <a:rPr lang="zh-CN" altLang="en-US" smtClean="0"/>
              <a:t>2024/4/13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23A31-F90F-4846-8B93-86831C8B203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B72D2-FDCD-49B0-AB4E-993E605D3A45}" type="datetimeFigureOut">
              <a:rPr lang="zh-CN" altLang="en-US" smtClean="0"/>
              <a:t>2024/4/13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23A31-F90F-4846-8B93-86831C8B203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B72D2-FDCD-49B0-AB4E-993E605D3A45}" type="datetimeFigureOut">
              <a:rPr lang="zh-CN" altLang="en-US" smtClean="0"/>
              <a:t>2024/4/13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23A31-F90F-4846-8B93-86831C8B203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B72D2-FDCD-49B0-AB4E-993E605D3A45}" type="datetimeFigureOut">
              <a:rPr lang="zh-CN" altLang="en-US" smtClean="0"/>
              <a:t>2024/4/13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23A31-F90F-4846-8B93-86831C8B203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6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CB72D2-FDCD-49B0-AB4E-993E605D3A45}" type="datetimeFigureOut">
              <a:rPr lang="zh-CN" altLang="en-US" smtClean="0"/>
              <a:t>2024/4/13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123A31-F90F-4846-8B93-86831C8B203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tags" Target="../tags/tag4.xml"/><Relationship Id="rId7" Type="http://schemas.openxmlformats.org/officeDocument/2006/relationships/image" Target="../media/image1.pn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2.xml"/><Relationship Id="rId4" Type="http://schemas.openxmlformats.org/officeDocument/2006/relationships/tags" Target="../tags/tag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tags" Target="../tags/tag16.xml"/><Relationship Id="rId7" Type="http://schemas.openxmlformats.org/officeDocument/2006/relationships/image" Target="../media/image17.png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12.xml"/><Relationship Id="rId4" Type="http://schemas.openxmlformats.org/officeDocument/2006/relationships/tags" Target="../tags/tag1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tags" Target="../tags/tag8.xml"/><Relationship Id="rId7" Type="http://schemas.openxmlformats.org/officeDocument/2006/relationships/image" Target="../media/image9.png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12.xml"/><Relationship Id="rId4" Type="http://schemas.openxmlformats.org/officeDocument/2006/relationships/tags" Target="../tags/tag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tags" Target="../tags/tag12.xml"/><Relationship Id="rId7" Type="http://schemas.openxmlformats.org/officeDocument/2006/relationships/image" Target="../media/image10.png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12.xml"/><Relationship Id="rId4" Type="http://schemas.openxmlformats.org/officeDocument/2006/relationships/tags" Target="../tags/tag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1932972" y="2294681"/>
            <a:ext cx="1250066" cy="3356658"/>
          </a:xfrm>
          <a:prstGeom prst="rect">
            <a:avLst/>
          </a:prstGeom>
          <a:noFill/>
          <a:ln w="635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>
              <a:solidFill>
                <a:schemeClr val="accent3"/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6095999" y="1507458"/>
            <a:ext cx="2520000" cy="36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10474275" y="1507458"/>
            <a:ext cx="108000" cy="36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grpSp>
        <p:nvGrpSpPr>
          <p:cNvPr id="4" name="组合 3"/>
          <p:cNvGrpSpPr/>
          <p:nvPr/>
        </p:nvGrpSpPr>
        <p:grpSpPr>
          <a:xfrm>
            <a:off x="9851613" y="6272230"/>
            <a:ext cx="2188390" cy="349289"/>
            <a:chOff x="9851613" y="6272230"/>
            <a:chExt cx="2188390" cy="349289"/>
          </a:xfrm>
        </p:grpSpPr>
        <p:cxnSp>
          <p:nvCxnSpPr>
            <p:cNvPr id="24" name="直接连接符 23"/>
            <p:cNvCxnSpPr/>
            <p:nvPr>
              <p:custDataLst>
                <p:tags r:id="rId1"/>
              </p:custDataLst>
            </p:nvPr>
          </p:nvCxnSpPr>
          <p:spPr>
            <a:xfrm>
              <a:off x="10657309" y="6621519"/>
              <a:ext cx="720000" cy="0"/>
            </a:xfrm>
            <a:prstGeom prst="line">
              <a:avLst/>
            </a:prstGeom>
            <a:ln w="6350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>
              <p:custDataLst>
                <p:tags r:id="rId2"/>
              </p:custDataLst>
            </p:nvPr>
          </p:nvCxnSpPr>
          <p:spPr>
            <a:xfrm>
              <a:off x="9851613" y="6484882"/>
              <a:ext cx="1080000" cy="0"/>
            </a:xfrm>
            <a:prstGeom prst="line">
              <a:avLst/>
            </a:prstGeom>
            <a:ln w="6350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>
              <p:custDataLst>
                <p:tags r:id="rId3"/>
              </p:custDataLst>
            </p:nvPr>
          </p:nvCxnSpPr>
          <p:spPr>
            <a:xfrm>
              <a:off x="11666201" y="6366645"/>
              <a:ext cx="180000" cy="0"/>
            </a:xfrm>
            <a:prstGeom prst="line">
              <a:avLst/>
            </a:prstGeom>
            <a:ln w="6350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/>
            <p:nvPr>
              <p:custDataLst>
                <p:tags r:id="rId4"/>
              </p:custDataLst>
            </p:nvPr>
          </p:nvCxnSpPr>
          <p:spPr>
            <a:xfrm>
              <a:off x="10816003" y="6272230"/>
              <a:ext cx="1224000" cy="0"/>
            </a:xfrm>
            <a:prstGeom prst="line">
              <a:avLst/>
            </a:prstGeom>
            <a:ln w="635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3" name="文本框 2"/>
          <p:cNvSpPr txBox="1"/>
          <p:nvPr/>
        </p:nvSpPr>
        <p:spPr>
          <a:xfrm>
            <a:off x="1678506" y="2212336"/>
            <a:ext cx="465256" cy="3356657"/>
          </a:xfrm>
          <a:prstGeom prst="rect">
            <a:avLst/>
          </a:prstGeom>
          <a:noFill/>
        </p:spPr>
        <p:txBody>
          <a:bodyPr vert="wordArtVertRtl" wrap="square" rtlCol="0">
            <a:spAutoFit/>
          </a:bodyPr>
          <a:lstStyle/>
          <a:p>
            <a:r>
              <a:rPr lang="en-US" altLang="zh-CN" dirty="0">
                <a:solidFill>
                  <a:schemeClr val="accent3">
                    <a:lumMod val="40000"/>
                    <a:lumOff val="6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TEENAGER</a:t>
            </a:r>
            <a:endParaRPr lang="zh-CN" altLang="en-US" dirty="0">
              <a:solidFill>
                <a:schemeClr val="accent3">
                  <a:lumMod val="40000"/>
                  <a:lumOff val="60000"/>
                </a:schemeClr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5984240" y="1971515"/>
            <a:ext cx="48936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《</a:t>
            </a: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新青年</a:t>
            </a:r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》</a:t>
            </a: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是综合性的文化月刊，</a:t>
            </a:r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1915</a:t>
            </a: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年</a:t>
            </a:r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9</a:t>
            </a: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月</a:t>
            </a:r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15</a:t>
            </a: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日在上海创刊。初名为</a:t>
            </a:r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《</a:t>
            </a: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青年杂志</a:t>
            </a:r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》</a:t>
            </a: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。陈独秀在创刊号上发表</a:t>
            </a:r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《</a:t>
            </a: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敬告青年</a:t>
            </a:r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》</a:t>
            </a: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一文。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5984239" y="2967335"/>
            <a:ext cx="48936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1916</a:t>
            </a: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年</a:t>
            </a:r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9</a:t>
            </a: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月</a:t>
            </a:r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1</a:t>
            </a: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日出版第二卷第一号改名为</a:t>
            </a:r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《</a:t>
            </a: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新青年</a:t>
            </a:r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》</a:t>
            </a: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。初期的</a:t>
            </a:r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《</a:t>
            </a: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新青年</a:t>
            </a:r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》</a:t>
            </a: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在哲学、文学、教育、法律、伦理等广阔领域向封建意识形态发起了猛烈的进攻。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5984239" y="4251794"/>
            <a:ext cx="489362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自</a:t>
            </a:r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1915</a:t>
            </a: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年</a:t>
            </a:r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9</a:t>
            </a: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月</a:t>
            </a:r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15</a:t>
            </a: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日创刊号至</a:t>
            </a:r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1926</a:t>
            </a: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年</a:t>
            </a:r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7</a:t>
            </a: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月终刊共出</a:t>
            </a:r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9</a:t>
            </a: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卷</a:t>
            </a:r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54</a:t>
            </a: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号。由陈独秀在上海创立，群益书社发行。该杂志发起新文化运动，并且宣传倡导民主与科学，科学（“赛先生”，</a:t>
            </a:r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Science</a:t>
            </a: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）、民主（“德先生”，</a:t>
            </a:r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Democracy</a:t>
            </a: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）和新文学。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08386" y="1127331"/>
            <a:ext cx="2721996" cy="408299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C6C2DA04-A2F0-8888-AB26-0B3EE3B156C9}"/>
              </a:ext>
            </a:extLst>
          </p:cNvPr>
          <p:cNvSpPr/>
          <p:nvPr/>
        </p:nvSpPr>
        <p:spPr>
          <a:xfrm>
            <a:off x="1224882" y="2079283"/>
            <a:ext cx="1250066" cy="3356658"/>
          </a:xfrm>
          <a:prstGeom prst="rect">
            <a:avLst/>
          </a:prstGeom>
          <a:noFill/>
          <a:ln w="635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>
              <a:solidFill>
                <a:schemeClr val="accent3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EEBDDC5-EAE8-BEA6-1398-6EC8AF06274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2747" y="1422059"/>
            <a:ext cx="2550636" cy="339952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C4A3DCAE-3B4E-6750-370D-61785AD08E43}"/>
              </a:ext>
            </a:extLst>
          </p:cNvPr>
          <p:cNvSpPr txBox="1"/>
          <p:nvPr/>
        </p:nvSpPr>
        <p:spPr>
          <a:xfrm>
            <a:off x="6096000" y="2014359"/>
            <a:ext cx="440233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《木刻纪程》，木刻画集，鲁迅编选，共收八位青年木刻工作者的作品二十四幅。封面有“一九三四年六月”字样，据鲁迅日记，系同年八月十四日编讫付印。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188B171-E62D-98FF-2062-DE117C8C913D}"/>
              </a:ext>
            </a:extLst>
          </p:cNvPr>
          <p:cNvSpPr/>
          <p:nvPr/>
        </p:nvSpPr>
        <p:spPr>
          <a:xfrm>
            <a:off x="6096000" y="1514647"/>
            <a:ext cx="2520000" cy="36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689100" y="2053860"/>
            <a:ext cx="1250066" cy="3356658"/>
          </a:xfrm>
          <a:prstGeom prst="rect">
            <a:avLst/>
          </a:prstGeom>
          <a:noFill/>
          <a:ln w="635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>
              <a:solidFill>
                <a:schemeClr val="accent3"/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6095999" y="1507458"/>
            <a:ext cx="2520000" cy="36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10474275" y="1507458"/>
            <a:ext cx="108000" cy="36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grpSp>
        <p:nvGrpSpPr>
          <p:cNvPr id="4" name="组合 3"/>
          <p:cNvGrpSpPr/>
          <p:nvPr/>
        </p:nvGrpSpPr>
        <p:grpSpPr>
          <a:xfrm>
            <a:off x="9851613" y="6272230"/>
            <a:ext cx="2188390" cy="349289"/>
            <a:chOff x="9851613" y="6272230"/>
            <a:chExt cx="2188390" cy="349289"/>
          </a:xfrm>
        </p:grpSpPr>
        <p:cxnSp>
          <p:nvCxnSpPr>
            <p:cNvPr id="24" name="直接连接符 23"/>
            <p:cNvCxnSpPr/>
            <p:nvPr>
              <p:custDataLst>
                <p:tags r:id="rId1"/>
              </p:custDataLst>
            </p:nvPr>
          </p:nvCxnSpPr>
          <p:spPr>
            <a:xfrm>
              <a:off x="10657309" y="6621519"/>
              <a:ext cx="720000" cy="0"/>
            </a:xfrm>
            <a:prstGeom prst="line">
              <a:avLst/>
            </a:prstGeom>
            <a:ln w="6350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>
              <p:custDataLst>
                <p:tags r:id="rId2"/>
              </p:custDataLst>
            </p:nvPr>
          </p:nvCxnSpPr>
          <p:spPr>
            <a:xfrm>
              <a:off x="9851613" y="6484882"/>
              <a:ext cx="1080000" cy="0"/>
            </a:xfrm>
            <a:prstGeom prst="line">
              <a:avLst/>
            </a:prstGeom>
            <a:ln w="6350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>
              <p:custDataLst>
                <p:tags r:id="rId3"/>
              </p:custDataLst>
            </p:nvPr>
          </p:nvCxnSpPr>
          <p:spPr>
            <a:xfrm>
              <a:off x="11666201" y="6366645"/>
              <a:ext cx="180000" cy="0"/>
            </a:xfrm>
            <a:prstGeom prst="line">
              <a:avLst/>
            </a:prstGeom>
            <a:ln w="6350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/>
            <p:nvPr>
              <p:custDataLst>
                <p:tags r:id="rId4"/>
              </p:custDataLst>
            </p:nvPr>
          </p:nvCxnSpPr>
          <p:spPr>
            <a:xfrm>
              <a:off x="10816003" y="6272230"/>
              <a:ext cx="1224000" cy="0"/>
            </a:xfrm>
            <a:prstGeom prst="line">
              <a:avLst/>
            </a:prstGeom>
            <a:ln w="635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3" name="文本框 2"/>
          <p:cNvSpPr txBox="1"/>
          <p:nvPr/>
        </p:nvSpPr>
        <p:spPr>
          <a:xfrm>
            <a:off x="434634" y="1971515"/>
            <a:ext cx="465256" cy="3356657"/>
          </a:xfrm>
          <a:prstGeom prst="rect">
            <a:avLst/>
          </a:prstGeom>
          <a:noFill/>
        </p:spPr>
        <p:txBody>
          <a:bodyPr vert="wordArtVertRtl" wrap="square" rtlCol="0">
            <a:spAutoFit/>
          </a:bodyPr>
          <a:lstStyle/>
          <a:p>
            <a:r>
              <a:rPr lang="en-US" altLang="zh-CN" dirty="0">
                <a:solidFill>
                  <a:schemeClr val="accent3">
                    <a:lumMod val="40000"/>
                    <a:lumOff val="6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TEENAGER</a:t>
            </a:r>
            <a:endParaRPr lang="zh-CN" altLang="en-US" dirty="0">
              <a:solidFill>
                <a:schemeClr val="accent3">
                  <a:lumMod val="40000"/>
                  <a:lumOff val="60000"/>
                </a:schemeClr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037986" y="1001490"/>
            <a:ext cx="4893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《</a:t>
            </a: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四行仓库</a:t>
            </a:r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》</a:t>
            </a: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油画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6037984" y="1927883"/>
            <a:ext cx="489362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kern="100" spc="30" dirty="0">
                <a:solidFill>
                  <a:srgbClr val="333333"/>
                </a:solidFill>
                <a:effectLst/>
                <a:latin typeface="MicrosoftYaHei"/>
                <a:ea typeface="宋体" panose="02010600030101010101" pitchFamily="2" charset="-122"/>
                <a:cs typeface="MicrosoftYaHei"/>
              </a:rPr>
              <a:t>1937</a:t>
            </a:r>
            <a:r>
              <a:rPr lang="zh-CN" altLang="zh-CN" sz="1800" kern="100" spc="30" dirty="0">
                <a:solidFill>
                  <a:srgbClr val="333333"/>
                </a:solidFill>
                <a:effectLst/>
                <a:latin typeface="MicrosoftYaHei"/>
                <a:ea typeface="宋体" panose="02010600030101010101" pitchFamily="2" charset="-122"/>
                <a:cs typeface="MicrosoftYaHei"/>
              </a:rPr>
              <a:t>年</a:t>
            </a:r>
            <a:r>
              <a:rPr lang="en-US" altLang="zh-CN" sz="1800" kern="100" spc="30" dirty="0">
                <a:solidFill>
                  <a:srgbClr val="333333"/>
                </a:solidFill>
                <a:effectLst/>
                <a:latin typeface="MicrosoftYaHei"/>
                <a:ea typeface="宋体" panose="02010600030101010101" pitchFamily="2" charset="-122"/>
                <a:cs typeface="MicrosoftYaHei"/>
              </a:rPr>
              <a:t>8</a:t>
            </a:r>
            <a:r>
              <a:rPr lang="zh-CN" altLang="zh-CN" sz="1800" kern="100" spc="30" dirty="0">
                <a:solidFill>
                  <a:srgbClr val="333333"/>
                </a:solidFill>
                <a:effectLst/>
                <a:latin typeface="MicrosoftYaHei"/>
                <a:ea typeface="宋体" panose="02010600030101010101" pitchFamily="2" charset="-122"/>
                <a:cs typeface="MicrosoftYaHei"/>
              </a:rPr>
              <a:t>月</a:t>
            </a:r>
            <a:r>
              <a:rPr lang="en-US" altLang="zh-CN" sz="1800" kern="100" spc="30" dirty="0">
                <a:solidFill>
                  <a:srgbClr val="333333"/>
                </a:solidFill>
                <a:effectLst/>
                <a:latin typeface="MicrosoftYaHei"/>
                <a:ea typeface="宋体" panose="02010600030101010101" pitchFamily="2" charset="-122"/>
                <a:cs typeface="MicrosoftYaHei"/>
              </a:rPr>
              <a:t>13</a:t>
            </a:r>
            <a:r>
              <a:rPr lang="zh-CN" altLang="zh-CN" sz="1800" kern="100" spc="30" dirty="0">
                <a:solidFill>
                  <a:srgbClr val="333333"/>
                </a:solidFill>
                <a:effectLst/>
                <a:latin typeface="MicrosoftYaHei"/>
                <a:ea typeface="宋体" panose="02010600030101010101" pitchFamily="2" charset="-122"/>
                <a:cs typeface="MicrosoftYaHei"/>
              </a:rPr>
              <a:t>日以后，蒋介石尽遣</a:t>
            </a:r>
            <a:r>
              <a:rPr lang="en-US" altLang="zh-CN" sz="1800" kern="100" spc="30" dirty="0">
                <a:solidFill>
                  <a:srgbClr val="333333"/>
                </a:solidFill>
                <a:effectLst/>
                <a:latin typeface="MicrosoftYaHei"/>
                <a:ea typeface="宋体" panose="02010600030101010101" pitchFamily="2" charset="-122"/>
                <a:cs typeface="MicrosoftYaHei"/>
              </a:rPr>
              <a:t>70</a:t>
            </a:r>
            <a:r>
              <a:rPr lang="zh-CN" altLang="zh-CN" sz="1800" kern="100" spc="30" dirty="0">
                <a:solidFill>
                  <a:srgbClr val="333333"/>
                </a:solidFill>
                <a:effectLst/>
                <a:latin typeface="MicrosoftYaHei"/>
                <a:ea typeface="宋体" panose="02010600030101010101" pitchFamily="2" charset="-122"/>
                <a:cs typeface="MicrosoftYaHei"/>
              </a:rPr>
              <a:t>余万国民党精锐之师，与日本侵略军展开激战。尽管在局部战役曾取得了重大的胜利，但在几乎没有任何天然屏障可以防守的淞沪平原，面对海空占绝对优势的日军，两个多月下来，伤亡巨大，败相已露。</a:t>
            </a:r>
            <a:endParaRPr lang="zh-CN" altLang="en-US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6037984" y="3815386"/>
            <a:ext cx="489362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kern="100" spc="30" dirty="0">
                <a:solidFill>
                  <a:srgbClr val="333333"/>
                </a:solidFill>
                <a:latin typeface="MicrosoftYaHei"/>
                <a:ea typeface="宋体" panose="02010600030101010101" pitchFamily="2" charset="-122"/>
              </a:rPr>
              <a:t>1937</a:t>
            </a:r>
            <a:r>
              <a:rPr lang="zh-CN" altLang="en-US" kern="100" spc="30" dirty="0">
                <a:solidFill>
                  <a:srgbClr val="333333"/>
                </a:solidFill>
                <a:latin typeface="MicrosoftYaHei"/>
                <a:ea typeface="宋体" panose="02010600030101010101" pitchFamily="2" charset="-122"/>
              </a:rPr>
              <a:t>年“八</a:t>
            </a:r>
            <a:r>
              <a:rPr lang="en-US" altLang="zh-CN" kern="100" spc="30" dirty="0">
                <a:solidFill>
                  <a:srgbClr val="333333"/>
                </a:solidFill>
                <a:latin typeface="MicrosoftYaHei"/>
                <a:ea typeface="宋体" panose="02010600030101010101" pitchFamily="2" charset="-122"/>
              </a:rPr>
              <a:t>·</a:t>
            </a:r>
            <a:r>
              <a:rPr lang="zh-CN" altLang="en-US" kern="100" spc="30" dirty="0">
                <a:solidFill>
                  <a:srgbClr val="333333"/>
                </a:solidFill>
                <a:latin typeface="MicrosoftYaHei"/>
                <a:ea typeface="宋体" panose="02010600030101010101" pitchFamily="2" charset="-122"/>
              </a:rPr>
              <a:t>一三事变”后，上海军民奋起抗击日本侵略军。刘海粟积极支持学生的爱国活动，自己也创作油画</a:t>
            </a:r>
            <a:r>
              <a:rPr lang="en-US" altLang="zh-CN" kern="100" spc="30" dirty="0">
                <a:solidFill>
                  <a:srgbClr val="333333"/>
                </a:solidFill>
                <a:latin typeface="MicrosoftYaHei"/>
                <a:ea typeface="宋体" panose="02010600030101010101" pitchFamily="2" charset="-122"/>
              </a:rPr>
              <a:t>《</a:t>
            </a:r>
            <a:r>
              <a:rPr lang="zh-CN" altLang="en-US" kern="100" spc="30" dirty="0">
                <a:solidFill>
                  <a:srgbClr val="333333"/>
                </a:solidFill>
                <a:latin typeface="MicrosoftYaHei"/>
                <a:ea typeface="宋体" panose="02010600030101010101" pitchFamily="2" charset="-122"/>
              </a:rPr>
              <a:t>四行仓库</a:t>
            </a:r>
            <a:r>
              <a:rPr lang="en-US" altLang="zh-CN" kern="100" spc="30" dirty="0">
                <a:solidFill>
                  <a:srgbClr val="333333"/>
                </a:solidFill>
                <a:latin typeface="MicrosoftYaHei"/>
                <a:ea typeface="宋体" panose="02010600030101010101" pitchFamily="2" charset="-122"/>
              </a:rPr>
              <a:t>》</a:t>
            </a:r>
            <a:r>
              <a:rPr lang="zh-CN" altLang="en-US" kern="100" spc="30" dirty="0">
                <a:solidFill>
                  <a:srgbClr val="333333"/>
                </a:solidFill>
                <a:latin typeface="MicrosoftYaHei"/>
                <a:ea typeface="宋体" panose="02010600030101010101" pitchFamily="2" charset="-122"/>
              </a:rPr>
              <a:t>，表达了对固守四行仓库的八百壮士的崇敬。这是一件珍贵的战争纪实作品，也是一首精彩的抗日颂歌。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1901" y="1681244"/>
            <a:ext cx="4333299" cy="3067976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992380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971549" y="492920"/>
            <a:ext cx="73009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华文中宋" panose="02010600040101010101" pitchFamily="2" charset="-122"/>
                <a:ea typeface="华文中宋" panose="02010600040101010101" pitchFamily="2" charset="-122"/>
              </a:rPr>
              <a:t>变革方向</a:t>
            </a:r>
            <a:r>
              <a:rPr lang="en-US" altLang="zh-CN" sz="2800" dirty="0">
                <a:latin typeface="华文中宋" panose="02010600040101010101" pitchFamily="2" charset="-122"/>
                <a:ea typeface="华文中宋" panose="02010600040101010101" pitchFamily="2" charset="-122"/>
              </a:rPr>
              <a:t>——</a:t>
            </a:r>
            <a:r>
              <a:rPr lang="zh-CN" altLang="en-US" sz="2800" dirty="0">
                <a:latin typeface="华文中宋" panose="02010600040101010101" pitchFamily="2" charset="-122"/>
                <a:ea typeface="华文中宋" panose="02010600040101010101" pitchFamily="2" charset="-122"/>
              </a:rPr>
              <a:t>向西方学习“民主”“科学”</a:t>
            </a:r>
            <a:endParaRPr lang="en-US" altLang="zh-CN" sz="28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8105" y="3916747"/>
            <a:ext cx="2316681" cy="145707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2636" y="3916747"/>
            <a:ext cx="2481386" cy="145707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8323" y="1479494"/>
            <a:ext cx="1835944" cy="145941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72462" y="1481839"/>
            <a:ext cx="1841372" cy="145707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1013" y="2400732"/>
            <a:ext cx="1935956" cy="205653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37603" y="3908614"/>
            <a:ext cx="1835944" cy="146520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7700866" cy="845949"/>
          </a:xfrm>
        </p:spPr>
        <p:txBody>
          <a:bodyPr/>
          <a:lstStyle/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新文化和五四时期的美术发展</a:t>
            </a:r>
          </a:p>
        </p:txBody>
      </p:sp>
      <p:grpSp>
        <p:nvGrpSpPr>
          <p:cNvPr id="21" name="组合 20"/>
          <p:cNvGrpSpPr/>
          <p:nvPr/>
        </p:nvGrpSpPr>
        <p:grpSpPr>
          <a:xfrm>
            <a:off x="693313" y="1645445"/>
            <a:ext cx="10828761" cy="4470525"/>
            <a:chOff x="690138" y="1652107"/>
            <a:chExt cx="10828761" cy="4470525"/>
          </a:xfrm>
        </p:grpSpPr>
        <p:grpSp>
          <p:nvGrpSpPr>
            <p:cNvPr id="4" name="组合 3"/>
            <p:cNvGrpSpPr/>
            <p:nvPr/>
          </p:nvGrpSpPr>
          <p:grpSpPr>
            <a:xfrm>
              <a:off x="690138" y="4040288"/>
              <a:ext cx="4611379" cy="1781019"/>
              <a:chOff x="681666" y="4047350"/>
              <a:chExt cx="2941002" cy="1781019"/>
            </a:xfrm>
          </p:grpSpPr>
          <p:sp>
            <p:nvSpPr>
              <p:cNvPr id="16" name="矩形: 圆角 15"/>
              <p:cNvSpPr/>
              <p:nvPr/>
            </p:nvSpPr>
            <p:spPr>
              <a:xfrm>
                <a:off x="681666" y="4410378"/>
                <a:ext cx="2941002" cy="1417991"/>
              </a:xfrm>
              <a:prstGeom prst="roundRect">
                <a:avLst>
                  <a:gd name="adj" fmla="val 8000"/>
                </a:avLst>
              </a:prstGeom>
              <a:solidFill>
                <a:schemeClr val="tx2">
                  <a:alpha val="15000"/>
                </a:schemeClr>
              </a:solidFill>
              <a:ln w="60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  <p:sp>
            <p:nvSpPr>
              <p:cNvPr id="17" name="矩形: 圆角 16"/>
              <p:cNvSpPr/>
              <p:nvPr/>
            </p:nvSpPr>
            <p:spPr>
              <a:xfrm>
                <a:off x="869447" y="4393444"/>
                <a:ext cx="2533312" cy="425740"/>
              </a:xfrm>
              <a:prstGeom prst="roundRect">
                <a:avLst>
                  <a:gd name="adj" fmla="val 10544"/>
                </a:avLst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08000" tIns="108000" rIns="108000" bIns="108000" rtlCol="0" anchor="t" anchorCtr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>
                  <a:lnSpc>
                    <a:spcPct val="130000"/>
                  </a:lnSpc>
                </a:pPr>
                <a:endParaRPr kumimoji="1" lang="en-US" altLang="zh-CN" sz="1000" dirty="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</p:txBody>
          </p:sp>
          <p:sp>
            <p:nvSpPr>
              <p:cNvPr id="18" name="矩形: 对角圆角 17"/>
              <p:cNvSpPr/>
              <p:nvPr/>
            </p:nvSpPr>
            <p:spPr>
              <a:xfrm>
                <a:off x="1651619" y="4047350"/>
                <a:ext cx="968961" cy="363028"/>
              </a:xfrm>
              <a:prstGeom prst="round2DiagRect">
                <a:avLst>
                  <a:gd name="adj1" fmla="val 34600"/>
                  <a:gd name="adj2" fmla="val 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108000" tIns="54000" rIns="108000" bIns="50400" rtlCol="0" anchor="ctr" anchorCtr="0">
                <a:spAutoFit/>
              </a:bodyPr>
              <a:lstStyle/>
              <a:p>
                <a:pPr algn="ctr"/>
                <a:r>
                  <a:rPr kumimoji="1" lang="zh-CN" altLang="en-US" sz="1200" b="1" dirty="0">
                    <a:solidFill>
                      <a:srgbClr val="FFFFFF"/>
                    </a:solidFill>
                    <a:latin typeface="等线" panose="02010600030101010101" pitchFamily="2" charset="-122"/>
                    <a:ea typeface="等线" panose="02010600030101010101" pitchFamily="2" charset="-122"/>
                  </a:rPr>
                  <a:t>现实主义题材途径</a:t>
                </a:r>
                <a:endParaRPr kumimoji="1" lang="en-US" altLang="zh-CN" sz="1200" b="1" dirty="0">
                  <a:solidFill>
                    <a:srgbClr val="FFFFFF"/>
                  </a:solidFill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</p:txBody>
          </p:sp>
        </p:grpSp>
        <p:grpSp>
          <p:nvGrpSpPr>
            <p:cNvPr id="8" name="组合 7"/>
            <p:cNvGrpSpPr/>
            <p:nvPr/>
          </p:nvGrpSpPr>
          <p:grpSpPr>
            <a:xfrm>
              <a:off x="1018714" y="4040288"/>
              <a:ext cx="10500185" cy="2082344"/>
              <a:chOff x="4828539" y="4047350"/>
              <a:chExt cx="6696710" cy="2082344"/>
            </a:xfrm>
          </p:grpSpPr>
          <p:sp>
            <p:nvSpPr>
              <p:cNvPr id="13" name="矩形: 圆角 12"/>
              <p:cNvSpPr/>
              <p:nvPr/>
            </p:nvSpPr>
            <p:spPr>
              <a:xfrm>
                <a:off x="8632882" y="4393445"/>
                <a:ext cx="2892367" cy="1417990"/>
              </a:xfrm>
              <a:prstGeom prst="roundRect">
                <a:avLst>
                  <a:gd name="adj" fmla="val 8000"/>
                </a:avLst>
              </a:prstGeom>
              <a:solidFill>
                <a:schemeClr val="tx2">
                  <a:alpha val="15000"/>
                </a:schemeClr>
              </a:solidFill>
              <a:ln w="60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  <p:sp>
            <p:nvSpPr>
              <p:cNvPr id="14" name="矩形: 圆角 13"/>
              <p:cNvSpPr/>
              <p:nvPr/>
            </p:nvSpPr>
            <p:spPr>
              <a:xfrm>
                <a:off x="8789242" y="4222310"/>
                <a:ext cx="2533313" cy="1689072"/>
              </a:xfrm>
              <a:prstGeom prst="roundRect">
                <a:avLst>
                  <a:gd name="adj" fmla="val 10544"/>
                </a:avLst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08000" tIns="108000" rIns="108000" bIns="108000" rtlCol="0" anchor="t" anchorCtr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>
                  <a:lnSpc>
                    <a:spcPct val="130000"/>
                  </a:lnSpc>
                </a:pPr>
                <a:r>
                  <a:rPr kumimoji="1" lang="zh-CN" altLang="en-US" sz="1400" dirty="0"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rPr>
                  <a:t>表现主义是一种强调内心体验和情感表达的艺术流派，它通常通过夸张、变形和抽象的手法来传达艺术家的主观情感和对现实的独特理解。表现主义题材的途径可以多样化，但核心在于如何通过艺术形式传达内在的情感和思想。</a:t>
                </a:r>
                <a:endParaRPr kumimoji="1" lang="en-US" altLang="zh-CN" sz="1400" dirty="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</p:txBody>
          </p:sp>
          <p:sp>
            <p:nvSpPr>
              <p:cNvPr id="15" name="矩形: 对角圆角 14"/>
              <p:cNvSpPr/>
              <p:nvPr/>
            </p:nvSpPr>
            <p:spPr>
              <a:xfrm>
                <a:off x="9571419" y="4047350"/>
                <a:ext cx="968961" cy="363028"/>
              </a:xfrm>
              <a:prstGeom prst="round2DiagRect">
                <a:avLst>
                  <a:gd name="adj1" fmla="val 34600"/>
                  <a:gd name="adj2" fmla="val 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108000" tIns="54000" rIns="108000" bIns="50400" rtlCol="0" anchor="ctr" anchorCtr="0">
                <a:spAutoFit/>
              </a:bodyPr>
              <a:lstStyle/>
              <a:p>
                <a:pPr algn="ctr"/>
                <a:r>
                  <a:rPr kumimoji="1" lang="zh-CN" altLang="en-US" sz="1200" dirty="0">
                    <a:solidFill>
                      <a:srgbClr val="FFFFFF"/>
                    </a:solidFill>
                    <a:latin typeface="等线" panose="02010600030101010101" pitchFamily="2" charset="-122"/>
                    <a:ea typeface="等线" panose="02010600030101010101" pitchFamily="2" charset="-122"/>
                  </a:rPr>
                  <a:t>表现主义形式途径</a:t>
                </a:r>
                <a:endParaRPr kumimoji="1" lang="en-US" altLang="zh-CN" sz="1200" dirty="0">
                  <a:solidFill>
                    <a:srgbClr val="FFFFFF"/>
                  </a:solidFill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</p:txBody>
          </p:sp>
          <p:sp>
            <p:nvSpPr>
              <p:cNvPr id="3" name="矩形: 圆角 2"/>
              <p:cNvSpPr/>
              <p:nvPr/>
            </p:nvSpPr>
            <p:spPr>
              <a:xfrm>
                <a:off x="4828539" y="4222310"/>
                <a:ext cx="2533313" cy="1907384"/>
              </a:xfrm>
              <a:prstGeom prst="roundRect">
                <a:avLst>
                  <a:gd name="adj" fmla="val 10544"/>
                </a:avLst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08000" tIns="108000" rIns="108000" bIns="108000" rtlCol="0" anchor="t" anchorCtr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>
                  <a:lnSpc>
                    <a:spcPct val="130000"/>
                  </a:lnSpc>
                </a:pPr>
                <a:r>
                  <a:rPr lang="zh-CN" altLang="en-US" sz="1400" dirty="0">
                    <a:solidFill>
                      <a:schemeClr val="tx1"/>
                    </a:solidFill>
                  </a:rPr>
                  <a:t>现实主义题材通常涉及对现实生活的直接描绘和深入探讨，反映社会现实和人民生活。在中国，现实主义题材的文艺作品在传承中华文化、弘扬社会主义心价值观、反映时代风貌和人民生活等方面起到了重要作用。</a:t>
                </a:r>
              </a:p>
              <a:p>
                <a:pPr algn="ctr">
                  <a:lnSpc>
                    <a:spcPct val="130000"/>
                  </a:lnSpc>
                </a:pPr>
                <a:endParaRPr kumimoji="1" lang="en-US" altLang="zh-CN" sz="1000" dirty="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</p:txBody>
          </p:sp>
        </p:grpSp>
        <p:grpSp>
          <p:nvGrpSpPr>
            <p:cNvPr id="20" name="组合 19"/>
            <p:cNvGrpSpPr/>
            <p:nvPr/>
          </p:nvGrpSpPr>
          <p:grpSpPr>
            <a:xfrm>
              <a:off x="2994025" y="3112812"/>
              <a:ext cx="6261100" cy="963199"/>
              <a:chOff x="2994025" y="3112812"/>
              <a:chExt cx="6261100" cy="963199"/>
            </a:xfrm>
          </p:grpSpPr>
          <p:cxnSp>
            <p:nvCxnSpPr>
              <p:cNvPr id="5" name="直接箭头连接符 4"/>
              <p:cNvCxnSpPr/>
              <p:nvPr/>
            </p:nvCxnSpPr>
            <p:spPr>
              <a:xfrm>
                <a:off x="3004783" y="3605916"/>
                <a:ext cx="0" cy="462475"/>
              </a:xfrm>
              <a:prstGeom prst="straightConnector1">
                <a:avLst/>
              </a:prstGeom>
              <a:ln w="15875">
                <a:solidFill>
                  <a:schemeClr val="tx1">
                    <a:lumMod val="50000"/>
                    <a:lumOff val="50000"/>
                    <a:alpha val="50000"/>
                  </a:schemeClr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直接箭头连接符 5"/>
              <p:cNvCxnSpPr/>
              <p:nvPr/>
            </p:nvCxnSpPr>
            <p:spPr>
              <a:xfrm flipH="1">
                <a:off x="2994025" y="3605916"/>
                <a:ext cx="6261100" cy="0"/>
              </a:xfrm>
              <a:prstGeom prst="straightConnector1">
                <a:avLst/>
              </a:prstGeom>
              <a:ln w="15875">
                <a:solidFill>
                  <a:schemeClr val="tx1">
                    <a:lumMod val="50000"/>
                    <a:lumOff val="50000"/>
                    <a:alpha val="50000"/>
                  </a:schemeClr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直接箭头连接符 6"/>
              <p:cNvCxnSpPr/>
              <p:nvPr/>
            </p:nvCxnSpPr>
            <p:spPr>
              <a:xfrm>
                <a:off x="6098381" y="3112812"/>
                <a:ext cx="0" cy="487638"/>
              </a:xfrm>
              <a:prstGeom prst="straightConnector1">
                <a:avLst/>
              </a:prstGeom>
              <a:ln w="15875">
                <a:solidFill>
                  <a:schemeClr val="tx1">
                    <a:lumMod val="50000"/>
                    <a:lumOff val="50000"/>
                    <a:alpha val="50000"/>
                  </a:schemeClr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直接箭头连接符 8"/>
              <p:cNvCxnSpPr/>
              <p:nvPr/>
            </p:nvCxnSpPr>
            <p:spPr>
              <a:xfrm>
                <a:off x="9248178" y="3613536"/>
                <a:ext cx="0" cy="462475"/>
              </a:xfrm>
              <a:prstGeom prst="straightConnector1">
                <a:avLst/>
              </a:prstGeom>
              <a:ln w="15875">
                <a:solidFill>
                  <a:schemeClr val="tx1">
                    <a:lumMod val="50000"/>
                    <a:lumOff val="50000"/>
                    <a:alpha val="50000"/>
                  </a:schemeClr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组合 18"/>
            <p:cNvGrpSpPr/>
            <p:nvPr/>
          </p:nvGrpSpPr>
          <p:grpSpPr>
            <a:xfrm>
              <a:off x="3402688" y="1652107"/>
              <a:ext cx="5369163" cy="1881075"/>
              <a:chOff x="3402688" y="1652107"/>
              <a:chExt cx="5369163" cy="1881075"/>
            </a:xfrm>
          </p:grpSpPr>
          <p:sp>
            <p:nvSpPr>
              <p:cNvPr id="10" name="矩形: 圆角 9"/>
              <p:cNvSpPr/>
              <p:nvPr/>
            </p:nvSpPr>
            <p:spPr>
              <a:xfrm>
                <a:off x="3402688" y="1762665"/>
                <a:ext cx="5369163" cy="1613295"/>
              </a:xfrm>
              <a:prstGeom prst="roundRect">
                <a:avLst>
                  <a:gd name="adj" fmla="val 8000"/>
                </a:avLst>
              </a:prstGeom>
              <a:solidFill>
                <a:schemeClr val="tx2">
                  <a:alpha val="15000"/>
                </a:schemeClr>
              </a:solidFill>
              <a:ln w="60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" name="矩形 10"/>
              <p:cNvSpPr/>
              <p:nvPr/>
            </p:nvSpPr>
            <p:spPr>
              <a:xfrm>
                <a:off x="3660293" y="1876496"/>
                <a:ext cx="4875597" cy="165668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08000" tIns="108000" rIns="108000" bIns="108000" rtlCol="0" anchor="t" anchorCtr="0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kumimoji="1" lang="zh-CN" altLang="en-US" sz="1400" dirty="0"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rPr>
                  <a:t>在这一时期，中国美术界的主要变革方向是向西方学习，并强调科学和民主的启蒙精神。这导致了封建伦理和传统文化的批判，对美术思潮产生了深远的影响，这两个运动标志着中国美术从传统向现代的转型，开启了中国美术的现代化进程。</a:t>
                </a:r>
                <a:endParaRPr kumimoji="1" lang="en-US" altLang="zh-CN" sz="1400" dirty="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</p:txBody>
          </p:sp>
          <p:sp>
            <p:nvSpPr>
              <p:cNvPr id="12" name="矩形: 对角圆角 11"/>
              <p:cNvSpPr/>
              <p:nvPr/>
            </p:nvSpPr>
            <p:spPr>
              <a:xfrm>
                <a:off x="5597525" y="1652107"/>
                <a:ext cx="928688" cy="367577"/>
              </a:xfrm>
              <a:prstGeom prst="round2DiagRect">
                <a:avLst>
                  <a:gd name="adj1" fmla="val 34600"/>
                  <a:gd name="adj2" fmla="val 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08000" tIns="54000" rIns="108000" bIns="54000" rtlCol="0" anchor="ctr" anchorCtr="0">
                <a:spAutoFit/>
              </a:bodyPr>
              <a:lstStyle/>
              <a:p>
                <a:r>
                  <a:rPr kumimoji="1" lang="zh-CN" altLang="en-US" sz="1200" b="1" dirty="0">
                    <a:solidFill>
                      <a:srgbClr val="FFFFFF"/>
                    </a:solidFill>
                    <a:latin typeface="等线" panose="02010600030101010101" pitchFamily="2" charset="-122"/>
                    <a:ea typeface="等线" panose="02010600030101010101" pitchFamily="2" charset="-122"/>
                  </a:rPr>
                  <a:t>美术发展</a:t>
                </a:r>
                <a:endParaRPr kumimoji="1" lang="en-US" altLang="zh-CN" sz="1200" b="1" dirty="0">
                  <a:solidFill>
                    <a:srgbClr val="FFFFFF"/>
                  </a:solidFill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932972" y="2294681"/>
            <a:ext cx="1250066" cy="3356658"/>
          </a:xfrm>
          <a:prstGeom prst="rect">
            <a:avLst/>
          </a:prstGeom>
          <a:noFill/>
          <a:ln w="635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>
              <a:solidFill>
                <a:schemeClr val="accent3"/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6095999" y="1507458"/>
            <a:ext cx="2520000" cy="36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10474275" y="1507458"/>
            <a:ext cx="108000" cy="36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grpSp>
        <p:nvGrpSpPr>
          <p:cNvPr id="4" name="组合 3"/>
          <p:cNvGrpSpPr/>
          <p:nvPr/>
        </p:nvGrpSpPr>
        <p:grpSpPr>
          <a:xfrm>
            <a:off x="9851613" y="6272230"/>
            <a:ext cx="2188390" cy="349289"/>
            <a:chOff x="9851613" y="6272230"/>
            <a:chExt cx="2188390" cy="349289"/>
          </a:xfrm>
        </p:grpSpPr>
        <p:cxnSp>
          <p:nvCxnSpPr>
            <p:cNvPr id="24" name="直接连接符 23"/>
            <p:cNvCxnSpPr/>
            <p:nvPr>
              <p:custDataLst>
                <p:tags r:id="rId1"/>
              </p:custDataLst>
            </p:nvPr>
          </p:nvCxnSpPr>
          <p:spPr>
            <a:xfrm>
              <a:off x="10657309" y="6621519"/>
              <a:ext cx="720000" cy="0"/>
            </a:xfrm>
            <a:prstGeom prst="line">
              <a:avLst/>
            </a:prstGeom>
            <a:ln w="6350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>
              <p:custDataLst>
                <p:tags r:id="rId2"/>
              </p:custDataLst>
            </p:nvPr>
          </p:nvCxnSpPr>
          <p:spPr>
            <a:xfrm>
              <a:off x="9851613" y="6484882"/>
              <a:ext cx="1080000" cy="0"/>
            </a:xfrm>
            <a:prstGeom prst="line">
              <a:avLst/>
            </a:prstGeom>
            <a:ln w="6350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>
              <p:custDataLst>
                <p:tags r:id="rId3"/>
              </p:custDataLst>
            </p:nvPr>
          </p:nvCxnSpPr>
          <p:spPr>
            <a:xfrm>
              <a:off x="11666201" y="6366645"/>
              <a:ext cx="180000" cy="0"/>
            </a:xfrm>
            <a:prstGeom prst="line">
              <a:avLst/>
            </a:prstGeom>
            <a:ln w="6350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/>
            <p:nvPr>
              <p:custDataLst>
                <p:tags r:id="rId4"/>
              </p:custDataLst>
            </p:nvPr>
          </p:nvCxnSpPr>
          <p:spPr>
            <a:xfrm>
              <a:off x="10816003" y="6272230"/>
              <a:ext cx="1224000" cy="0"/>
            </a:xfrm>
            <a:prstGeom prst="line">
              <a:avLst/>
            </a:prstGeom>
            <a:ln w="635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3" name="文本框 2"/>
          <p:cNvSpPr txBox="1"/>
          <p:nvPr/>
        </p:nvSpPr>
        <p:spPr>
          <a:xfrm>
            <a:off x="1678506" y="2212336"/>
            <a:ext cx="465256" cy="3356657"/>
          </a:xfrm>
          <a:prstGeom prst="rect">
            <a:avLst/>
          </a:prstGeom>
          <a:noFill/>
        </p:spPr>
        <p:txBody>
          <a:bodyPr vert="wordArtVertRtl" wrap="square" rtlCol="0">
            <a:spAutoFit/>
          </a:bodyPr>
          <a:lstStyle/>
          <a:p>
            <a:r>
              <a:rPr lang="en-US" altLang="zh-CN" dirty="0">
                <a:solidFill>
                  <a:schemeClr val="accent3">
                    <a:lumMod val="40000"/>
                    <a:lumOff val="6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ARTIST</a:t>
            </a:r>
            <a:endParaRPr lang="zh-CN" altLang="en-US" dirty="0">
              <a:solidFill>
                <a:schemeClr val="accent3">
                  <a:lumMod val="40000"/>
                  <a:lumOff val="60000"/>
                </a:schemeClr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5984240" y="1971515"/>
            <a:ext cx="48936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刘海粟出生于</a:t>
            </a:r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1896</a:t>
            </a: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年，名槃，字季芳，号海翁，江苏武进人，民盟盟员，中国近现代中国画家、油画家、书法家、美术教育家、美术史论家、社会活动家。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68640" y="1507458"/>
            <a:ext cx="2898221" cy="384101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5984239" y="3387180"/>
            <a:ext cx="489362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刘海粟擅长中国画，油画，并在书法，篆刻等方面也有很高的造诣。刘海栗的艺术生涯跨越了大半个世纪，代表作众多，其中较为著名的有</a:t>
            </a:r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《</a:t>
            </a: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黄山云海</a:t>
            </a:r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》《</a:t>
            </a: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九溪十八涧</a:t>
            </a:r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》《</a:t>
            </a: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雄鹰</a:t>
            </a:r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》《</a:t>
            </a: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观音像</a:t>
            </a:r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》《</a:t>
            </a: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荷花</a:t>
            </a:r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》</a:t>
            </a: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。</a:t>
            </a:r>
          </a:p>
          <a:p>
            <a:endParaRPr lang="zh-CN" altLang="en-US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492F6D9-7847-3FE7-03D6-E33BA3FF78DE}"/>
              </a:ext>
            </a:extLst>
          </p:cNvPr>
          <p:cNvSpPr txBox="1"/>
          <p:nvPr/>
        </p:nvSpPr>
        <p:spPr>
          <a:xfrm>
            <a:off x="2813539" y="1551563"/>
            <a:ext cx="6260123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400" dirty="0">
                <a:latin typeface="华文中宋" panose="02010600040101010101" pitchFamily="2" charset="-122"/>
                <a:ea typeface="华文中宋" panose="02010600040101010101" pitchFamily="2" charset="-122"/>
              </a:rPr>
              <a:t>学校的教学本来是活的，是要依着时代的发展而改进的，绝不可依着死章程去办</a:t>
            </a:r>
            <a:r>
              <a:rPr lang="en-US" altLang="zh-CN" sz="3400" dirty="0">
                <a:latin typeface="华文中宋" panose="02010600040101010101" pitchFamily="2" charset="-122"/>
                <a:ea typeface="华文中宋" panose="02010600040101010101" pitchFamily="2" charset="-122"/>
              </a:rPr>
              <a:t>……</a:t>
            </a:r>
            <a:r>
              <a:rPr lang="zh-CN" altLang="en-US" sz="3400" dirty="0">
                <a:latin typeface="华文中宋" panose="02010600040101010101" pitchFamily="2" charset="-122"/>
                <a:ea typeface="华文中宋" panose="02010600040101010101" pitchFamily="2" charset="-122"/>
              </a:rPr>
              <a:t>我以为在时代思想上，当然应该要时时刻刻追到前面去才好。</a:t>
            </a:r>
            <a:endParaRPr lang="en-US" altLang="zh-CN" sz="34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en-US" altLang="zh-CN" sz="3400" dirty="0">
                <a:latin typeface="华文中宋" panose="02010600040101010101" pitchFamily="2" charset="-122"/>
                <a:ea typeface="华文中宋" panose="02010600040101010101" pitchFamily="2" charset="-122"/>
              </a:rPr>
              <a:t>                                                                                 ——</a:t>
            </a:r>
            <a:r>
              <a:rPr lang="zh-CN" altLang="en-US" sz="3400" dirty="0">
                <a:latin typeface="华文中宋" panose="02010600040101010101" pitchFamily="2" charset="-122"/>
                <a:ea typeface="华文中宋" panose="02010600040101010101" pitchFamily="2" charset="-122"/>
              </a:rPr>
              <a:t>刘海粟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刘海粟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0" y="1273076"/>
            <a:ext cx="12192000" cy="5584924"/>
            <a:chOff x="-6350" y="1273076"/>
            <a:chExt cx="12192000" cy="5584924"/>
          </a:xfrm>
        </p:grpSpPr>
        <p:grpSp>
          <p:nvGrpSpPr>
            <p:cNvPr id="41" name="组合 40"/>
            <p:cNvGrpSpPr/>
            <p:nvPr/>
          </p:nvGrpSpPr>
          <p:grpSpPr>
            <a:xfrm>
              <a:off x="660400" y="1273076"/>
              <a:ext cx="7505700" cy="1501602"/>
              <a:chOff x="660400" y="1273076"/>
              <a:chExt cx="7505700" cy="1501602"/>
            </a:xfrm>
          </p:grpSpPr>
          <p:sp>
            <p:nvSpPr>
              <p:cNvPr id="47" name="矩形 46"/>
              <p:cNvSpPr/>
              <p:nvPr/>
            </p:nvSpPr>
            <p:spPr>
              <a:xfrm>
                <a:off x="660400" y="1273076"/>
                <a:ext cx="6478530" cy="523220"/>
              </a:xfrm>
              <a:prstGeom prst="rect">
                <a:avLst/>
              </a:prstGeom>
            </p:spPr>
            <p:txBody>
              <a:bodyPr wrap="square" anchor="b" anchorCtr="0">
                <a:spAutoFit/>
              </a:bodyPr>
              <a:lstStyle/>
              <a:p>
                <a:pPr>
                  <a:buSzPct val="25000"/>
                </a:pPr>
                <a:r>
                  <a:rPr lang="en-US" altLang="zh-CN" sz="2800" b="1" dirty="0">
                    <a:solidFill>
                      <a:schemeClr val="accent1"/>
                    </a:solidFill>
                    <a:latin typeface="Niagara Engraved" panose="04020502070703030202" pitchFamily="82" charset="0"/>
                    <a:ea typeface="等线 Light" panose="02010600030101010101" pitchFamily="2" charset="-122"/>
                  </a:rPr>
                  <a:t>Youth</a:t>
                </a:r>
                <a:r>
                  <a:rPr lang="en-US" altLang="zh-CN" sz="2800" b="1" dirty="0">
                    <a:latin typeface="Niagara Engraved" panose="04020502070703030202" pitchFamily="82" charset="0"/>
                    <a:ea typeface="等线 Light" panose="02010600030101010101" pitchFamily="2" charset="-122"/>
                  </a:rPr>
                  <a:t> stage</a:t>
                </a:r>
              </a:p>
            </p:txBody>
          </p:sp>
          <p:sp>
            <p:nvSpPr>
              <p:cNvPr id="48" name="矩形 47"/>
              <p:cNvSpPr/>
              <p:nvPr/>
            </p:nvSpPr>
            <p:spPr>
              <a:xfrm>
                <a:off x="660400" y="1774752"/>
                <a:ext cx="7505700" cy="99992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08000" tIns="108000" rIns="108000" bIns="108000" rtlCol="0" anchor="t" anchorCtr="0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zh-CN" sz="1000" kern="100" dirty="0">
                    <a:solidFill>
                      <a:srgbClr val="222222"/>
                    </a:solidFill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他的父亲虽然生为清朝人，却一生暗中谋求反清复明。年轻时更曾参与太平军造反，失败后也毅然放弃祖辈从政的理念，大胆地尝试起经商来</a:t>
                </a:r>
                <a:r>
                  <a:rPr lang="en-US" altLang="zh-CN" sz="1000" kern="100" dirty="0">
                    <a:solidFill>
                      <a:srgbClr val="222222"/>
                    </a:solidFill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,</a:t>
                </a:r>
                <a:r>
                  <a:rPr lang="zh-CN" altLang="zh-CN" sz="1000" kern="100" dirty="0">
                    <a:solidFill>
                      <a:srgbClr val="222222"/>
                    </a:solidFill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他的母亲洪淑宜是清乾嘉学者诗人洪亮吉的孙女，学识渊博博古通今。在她的教育下，刘海粟自幼传统文化功底扎实，也为他晚年回归传统中国绘画的研究与创作打下了坚实的基础。而他的姑父屠寄则经常给他讲述各种历史及文化故事，向他介绍各种历代名家。</a:t>
                </a:r>
                <a:endParaRPr kumimoji="1" lang="en-US" altLang="zh-CN" sz="1000" dirty="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</p:txBody>
          </p:sp>
        </p:grpSp>
        <p:grpSp>
          <p:nvGrpSpPr>
            <p:cNvPr id="5" name="组合 4"/>
            <p:cNvGrpSpPr/>
            <p:nvPr/>
          </p:nvGrpSpPr>
          <p:grpSpPr>
            <a:xfrm>
              <a:off x="-6350" y="3657877"/>
              <a:ext cx="12192000" cy="3200123"/>
              <a:chOff x="-6350" y="3657877"/>
              <a:chExt cx="12192000" cy="3200123"/>
            </a:xfrm>
          </p:grpSpPr>
          <p:sp>
            <p:nvSpPr>
              <p:cNvPr id="35" name="矩形 34"/>
              <p:cNvSpPr/>
              <p:nvPr/>
            </p:nvSpPr>
            <p:spPr>
              <a:xfrm>
                <a:off x="-6350" y="3750197"/>
                <a:ext cx="12192000" cy="3107803"/>
              </a:xfrm>
              <a:prstGeom prst="rect">
                <a:avLst/>
              </a:prstGeom>
              <a:solidFill>
                <a:schemeClr val="accent1">
                  <a:alpha val="2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grpSp>
            <p:nvGrpSpPr>
              <p:cNvPr id="4" name="组合 3"/>
              <p:cNvGrpSpPr/>
              <p:nvPr/>
            </p:nvGrpSpPr>
            <p:grpSpPr>
              <a:xfrm>
                <a:off x="868262" y="3657877"/>
                <a:ext cx="10436425" cy="2533504"/>
                <a:chOff x="868262" y="3657877"/>
                <a:chExt cx="10436425" cy="2533504"/>
              </a:xfrm>
            </p:grpSpPr>
            <p:cxnSp>
              <p:nvCxnSpPr>
                <p:cNvPr id="36" name="直接连接符 35"/>
                <p:cNvCxnSpPr>
                  <a:stCxn id="61" idx="2"/>
                </p:cNvCxnSpPr>
                <p:nvPr/>
              </p:nvCxnSpPr>
              <p:spPr>
                <a:xfrm>
                  <a:off x="1875134" y="3744687"/>
                  <a:ext cx="8329521" cy="0"/>
                </a:xfrm>
                <a:prstGeom prst="line">
                  <a:avLst/>
                </a:prstGeom>
                <a:ln w="28575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" name="组合 2"/>
                <p:cNvGrpSpPr/>
                <p:nvPr/>
              </p:nvGrpSpPr>
              <p:grpSpPr>
                <a:xfrm>
                  <a:off x="868262" y="3657877"/>
                  <a:ext cx="10436425" cy="2533504"/>
                  <a:chOff x="868262" y="3657877"/>
                  <a:chExt cx="10436425" cy="2533504"/>
                </a:xfrm>
              </p:grpSpPr>
              <p:grpSp>
                <p:nvGrpSpPr>
                  <p:cNvPr id="37" name="组合 36"/>
                  <p:cNvGrpSpPr/>
                  <p:nvPr/>
                </p:nvGrpSpPr>
                <p:grpSpPr>
                  <a:xfrm>
                    <a:off x="868262" y="3657877"/>
                    <a:ext cx="2187365" cy="1813306"/>
                    <a:chOff x="660400" y="3663386"/>
                    <a:chExt cx="2187365" cy="1813306"/>
                  </a:xfrm>
                </p:grpSpPr>
                <p:sp>
                  <p:nvSpPr>
                    <p:cNvPr id="61" name="椭圆 60"/>
                    <p:cNvSpPr/>
                    <p:nvPr/>
                  </p:nvSpPr>
                  <p:spPr>
                    <a:xfrm>
                      <a:off x="1667272" y="3663386"/>
                      <a:ext cx="173620" cy="173620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508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grpSp>
                  <p:nvGrpSpPr>
                    <p:cNvPr id="62" name="组合 61"/>
                    <p:cNvGrpSpPr/>
                    <p:nvPr/>
                  </p:nvGrpSpPr>
                  <p:grpSpPr>
                    <a:xfrm>
                      <a:off x="660400" y="4330504"/>
                      <a:ext cx="2187365" cy="1146188"/>
                      <a:chOff x="2492017" y="2712768"/>
                      <a:chExt cx="2806761" cy="1146188"/>
                    </a:xfrm>
                  </p:grpSpPr>
                  <p:sp>
                    <p:nvSpPr>
                      <p:cNvPr id="63" name="矩形 62"/>
                      <p:cNvSpPr/>
                      <p:nvPr/>
                    </p:nvSpPr>
                    <p:spPr>
                      <a:xfrm>
                        <a:off x="2492017" y="2712768"/>
                        <a:ext cx="2806761" cy="43355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square" lIns="108000" tIns="108000" rIns="108000" bIns="108000" rtlCol="0" anchor="t" anchorCtr="0">
                        <a:spAutoFit/>
                      </a:bodyPr>
                      <a:lstStyle/>
                      <a:p>
                        <a:pPr algn="ctr"/>
                        <a:r>
                          <a:rPr kumimoji="1" lang="en-US" altLang="zh-CN" sz="1400" b="1" dirty="0">
                            <a:solidFill>
                              <a:schemeClr val="tx1"/>
                            </a:solidFill>
                            <a:latin typeface="等线" panose="02010600030101010101" pitchFamily="2" charset="-122"/>
                            <a:ea typeface="等线" panose="02010600030101010101" pitchFamily="2" charset="-122"/>
                          </a:rPr>
                          <a:t>10</a:t>
                        </a:r>
                        <a:r>
                          <a:rPr kumimoji="1" lang="zh-CN" altLang="en-US" sz="1400" b="1" dirty="0">
                            <a:solidFill>
                              <a:schemeClr val="tx1"/>
                            </a:solidFill>
                            <a:latin typeface="等线" panose="02010600030101010101" pitchFamily="2" charset="-122"/>
                            <a:ea typeface="等线" panose="02010600030101010101" pitchFamily="2" charset="-122"/>
                          </a:rPr>
                          <a:t>岁</a:t>
                        </a:r>
                        <a:endParaRPr kumimoji="1" lang="en-US" altLang="zh-CN" sz="1400" b="1" dirty="0">
                          <a:solidFill>
                            <a:schemeClr val="tx1"/>
                          </a:solidFill>
                          <a:latin typeface="等线" panose="02010600030101010101" pitchFamily="2" charset="-122"/>
                          <a:ea typeface="等线" panose="02010600030101010101" pitchFamily="2" charset="-122"/>
                        </a:endParaRPr>
                      </a:p>
                    </p:txBody>
                  </p:sp>
                  <p:sp>
                    <p:nvSpPr>
                      <p:cNvPr id="64" name="矩形 63"/>
                      <p:cNvSpPr/>
                      <p:nvPr/>
                    </p:nvSpPr>
                    <p:spPr>
                      <a:xfrm>
                        <a:off x="2492017" y="3182773"/>
                        <a:ext cx="2806761" cy="67618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square" lIns="108000" tIns="108000" rIns="108000" bIns="108000" rtlCol="0" anchor="t" anchorCtr="0">
                        <a:spAutoFit/>
                      </a:bodyPr>
                      <a:lstStyle/>
                      <a:p>
                        <a:pPr algn="ctr">
                          <a:lnSpc>
                            <a:spcPct val="130000"/>
                          </a:lnSpc>
                        </a:pPr>
                        <a:r>
                          <a:rPr lang="zh-CN" altLang="zh-CN" sz="1200" kern="100" dirty="0">
                            <a:solidFill>
                              <a:srgbClr val="222222"/>
                            </a:solidFill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rPr>
                          <a:t>刘海粟便到了父亲旧交的绳正书院读书</a:t>
                        </a:r>
                        <a:endParaRPr kumimoji="1" lang="en-US" altLang="zh-CN" sz="1200" dirty="0">
                          <a:solidFill>
                            <a:schemeClr val="tx1"/>
                          </a:solidFill>
                          <a:latin typeface="等线" panose="02010600030101010101" pitchFamily="2" charset="-122"/>
                          <a:ea typeface="等线" panose="02010600030101010101" pitchFamily="2" charset="-122"/>
                        </a:endParaRPr>
                      </a:p>
                    </p:txBody>
                  </p:sp>
                </p:grpSp>
              </p:grpSp>
              <p:grpSp>
                <p:nvGrpSpPr>
                  <p:cNvPr id="38" name="组合 37"/>
                  <p:cNvGrpSpPr/>
                  <p:nvPr/>
                </p:nvGrpSpPr>
                <p:grpSpPr>
                  <a:xfrm>
                    <a:off x="2928940" y="3657877"/>
                    <a:ext cx="2187365" cy="2533504"/>
                    <a:chOff x="660400" y="3663386"/>
                    <a:chExt cx="2187365" cy="2533504"/>
                  </a:xfrm>
                </p:grpSpPr>
                <p:sp>
                  <p:nvSpPr>
                    <p:cNvPr id="57" name="椭圆 56"/>
                    <p:cNvSpPr/>
                    <p:nvPr/>
                  </p:nvSpPr>
                  <p:spPr>
                    <a:xfrm>
                      <a:off x="1667272" y="3663386"/>
                      <a:ext cx="173620" cy="173620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50800"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dirty="0"/>
                    </a:p>
                  </p:txBody>
                </p:sp>
                <p:grpSp>
                  <p:nvGrpSpPr>
                    <p:cNvPr id="58" name="组合 57"/>
                    <p:cNvGrpSpPr/>
                    <p:nvPr/>
                  </p:nvGrpSpPr>
                  <p:grpSpPr>
                    <a:xfrm>
                      <a:off x="660400" y="4330504"/>
                      <a:ext cx="2187365" cy="1866386"/>
                      <a:chOff x="2492017" y="2712768"/>
                      <a:chExt cx="2806761" cy="1866386"/>
                    </a:xfrm>
                  </p:grpSpPr>
                  <p:sp>
                    <p:nvSpPr>
                      <p:cNvPr id="59" name="矩形 58"/>
                      <p:cNvSpPr/>
                      <p:nvPr/>
                    </p:nvSpPr>
                    <p:spPr>
                      <a:xfrm>
                        <a:off x="2492017" y="2712768"/>
                        <a:ext cx="2806761" cy="43355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square" lIns="108000" tIns="108000" rIns="108000" bIns="108000" rtlCol="0" anchor="t" anchorCtr="0">
                        <a:spAutoFit/>
                      </a:bodyPr>
                      <a:lstStyle/>
                      <a:p>
                        <a:pPr algn="ctr"/>
                        <a:r>
                          <a:rPr kumimoji="1" lang="en-US" altLang="zh-CN" sz="1400" b="1" dirty="0">
                            <a:solidFill>
                              <a:schemeClr val="tx1"/>
                            </a:solidFill>
                            <a:latin typeface="等线" panose="02010600030101010101" pitchFamily="2" charset="-122"/>
                            <a:ea typeface="等线" panose="02010600030101010101" pitchFamily="2" charset="-122"/>
                          </a:rPr>
                          <a:t>13</a:t>
                        </a:r>
                        <a:r>
                          <a:rPr kumimoji="1" lang="zh-CN" altLang="en-US" sz="1400" b="1" dirty="0">
                            <a:solidFill>
                              <a:schemeClr val="tx1"/>
                            </a:solidFill>
                            <a:latin typeface="等线" panose="02010600030101010101" pitchFamily="2" charset="-122"/>
                            <a:ea typeface="等线" panose="02010600030101010101" pitchFamily="2" charset="-122"/>
                          </a:rPr>
                          <a:t>岁</a:t>
                        </a:r>
                        <a:endParaRPr kumimoji="1" lang="en-US" altLang="zh-CN" sz="1400" b="1" dirty="0">
                          <a:solidFill>
                            <a:schemeClr val="tx1"/>
                          </a:solidFill>
                          <a:latin typeface="等线" panose="02010600030101010101" pitchFamily="2" charset="-122"/>
                          <a:ea typeface="等线" panose="02010600030101010101" pitchFamily="2" charset="-122"/>
                        </a:endParaRPr>
                      </a:p>
                    </p:txBody>
                  </p:sp>
                  <p:sp>
                    <p:nvSpPr>
                      <p:cNvPr id="60" name="矩形 59"/>
                      <p:cNvSpPr/>
                      <p:nvPr/>
                    </p:nvSpPr>
                    <p:spPr>
                      <a:xfrm>
                        <a:off x="2492017" y="3182773"/>
                        <a:ext cx="2806761" cy="139638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square" lIns="108000" tIns="108000" rIns="108000" bIns="108000" rtlCol="0" anchor="t" anchorCtr="0">
                        <a:spAutoFit/>
                      </a:bodyPr>
                      <a:lstStyle/>
                      <a:p>
                        <a:pPr algn="ctr">
                          <a:lnSpc>
                            <a:spcPct val="130000"/>
                          </a:lnSpc>
                        </a:pPr>
                        <a:r>
                          <a:rPr lang="zh-CN" altLang="en-US" sz="1200" kern="100" dirty="0">
                            <a:solidFill>
                              <a:srgbClr val="222222"/>
                            </a:solidFill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rPr>
                          <a:t>十三</a:t>
                        </a:r>
                        <a:r>
                          <a:rPr lang="zh-CN" altLang="zh-CN" sz="1200" kern="100" dirty="0">
                            <a:solidFill>
                              <a:srgbClr val="222222"/>
                            </a:solidFill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rPr>
                          <a:t>岁的他经由书院的老师引荐，到一名叫周湘的美术教育家所办的布景画传习所学习绘画。这是他接触西洋画的开端</a:t>
                        </a:r>
                        <a:endParaRPr kumimoji="1" lang="en-US" altLang="zh-CN" sz="1200" dirty="0">
                          <a:solidFill>
                            <a:schemeClr val="tx1"/>
                          </a:solidFill>
                          <a:latin typeface="等线" panose="02010600030101010101" pitchFamily="2" charset="-122"/>
                          <a:ea typeface="等线" panose="02010600030101010101" pitchFamily="2" charset="-122"/>
                        </a:endParaRPr>
                      </a:p>
                    </p:txBody>
                  </p:sp>
                </p:grpSp>
              </p:grpSp>
              <p:grpSp>
                <p:nvGrpSpPr>
                  <p:cNvPr id="39" name="组合 38"/>
                  <p:cNvGrpSpPr/>
                  <p:nvPr/>
                </p:nvGrpSpPr>
                <p:grpSpPr>
                  <a:xfrm>
                    <a:off x="4989618" y="3657877"/>
                    <a:ext cx="2187365" cy="2053372"/>
                    <a:chOff x="660400" y="3663386"/>
                    <a:chExt cx="2187365" cy="2053372"/>
                  </a:xfrm>
                </p:grpSpPr>
                <p:sp>
                  <p:nvSpPr>
                    <p:cNvPr id="53" name="椭圆 52"/>
                    <p:cNvSpPr/>
                    <p:nvPr/>
                  </p:nvSpPr>
                  <p:spPr>
                    <a:xfrm>
                      <a:off x="1667272" y="3663386"/>
                      <a:ext cx="173620" cy="173620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508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grpSp>
                  <p:nvGrpSpPr>
                    <p:cNvPr id="54" name="组合 53"/>
                    <p:cNvGrpSpPr/>
                    <p:nvPr/>
                  </p:nvGrpSpPr>
                  <p:grpSpPr>
                    <a:xfrm>
                      <a:off x="660400" y="4330504"/>
                      <a:ext cx="2187365" cy="1386254"/>
                      <a:chOff x="2492017" y="2712768"/>
                      <a:chExt cx="2806761" cy="1386254"/>
                    </a:xfrm>
                  </p:grpSpPr>
                  <p:sp>
                    <p:nvSpPr>
                      <p:cNvPr id="55" name="矩形 54"/>
                      <p:cNvSpPr/>
                      <p:nvPr/>
                    </p:nvSpPr>
                    <p:spPr>
                      <a:xfrm>
                        <a:off x="2492017" y="2712768"/>
                        <a:ext cx="2806761" cy="43355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square" lIns="108000" tIns="108000" rIns="108000" bIns="108000" rtlCol="0" anchor="t" anchorCtr="0">
                        <a:spAutoFit/>
                      </a:bodyPr>
                      <a:lstStyle/>
                      <a:p>
                        <a:pPr algn="ctr"/>
                        <a:r>
                          <a:rPr kumimoji="1" lang="en-US" altLang="zh-CN" sz="1400" b="1" dirty="0">
                            <a:solidFill>
                              <a:schemeClr val="tx1"/>
                            </a:solidFill>
                            <a:latin typeface="等线" panose="02010600030101010101" pitchFamily="2" charset="-122"/>
                            <a:ea typeface="等线" panose="02010600030101010101" pitchFamily="2" charset="-122"/>
                          </a:rPr>
                          <a:t>14</a:t>
                        </a:r>
                        <a:r>
                          <a:rPr kumimoji="1" lang="zh-CN" altLang="en-US" sz="1400" b="1" dirty="0">
                            <a:solidFill>
                              <a:schemeClr val="tx1"/>
                            </a:solidFill>
                            <a:latin typeface="等线" panose="02010600030101010101" pitchFamily="2" charset="-122"/>
                            <a:ea typeface="等线" panose="02010600030101010101" pitchFamily="2" charset="-122"/>
                          </a:rPr>
                          <a:t>岁</a:t>
                        </a:r>
                        <a:endParaRPr kumimoji="1" lang="en-US" altLang="zh-CN" sz="1400" b="1" dirty="0">
                          <a:solidFill>
                            <a:schemeClr val="tx1"/>
                          </a:solidFill>
                          <a:latin typeface="等线" panose="02010600030101010101" pitchFamily="2" charset="-122"/>
                          <a:ea typeface="等线" panose="02010600030101010101" pitchFamily="2" charset="-122"/>
                        </a:endParaRPr>
                      </a:p>
                    </p:txBody>
                  </p:sp>
                  <p:sp>
                    <p:nvSpPr>
                      <p:cNvPr id="56" name="矩形 55"/>
                      <p:cNvSpPr/>
                      <p:nvPr/>
                    </p:nvSpPr>
                    <p:spPr>
                      <a:xfrm>
                        <a:off x="2492017" y="3182773"/>
                        <a:ext cx="2806761" cy="91624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square" lIns="108000" tIns="108000" rIns="108000" bIns="108000" rtlCol="0" anchor="t" anchorCtr="0">
                        <a:spAutoFit/>
                      </a:bodyPr>
                      <a:lstStyle/>
                      <a:p>
                        <a:pPr algn="ctr">
                          <a:lnSpc>
                            <a:spcPct val="130000"/>
                          </a:lnSpc>
                        </a:pPr>
                        <a:r>
                          <a:rPr kumimoji="1" lang="en-US" altLang="zh-CN" sz="1000" dirty="0">
                            <a:solidFill>
                              <a:schemeClr val="tx1"/>
                            </a:solidFill>
                            <a:latin typeface="等线" panose="02010600030101010101" pitchFamily="2" charset="-122"/>
                            <a:ea typeface="等线" panose="02010600030101010101" pitchFamily="2" charset="-122"/>
                          </a:rPr>
                          <a:t> </a:t>
                        </a:r>
                        <a:r>
                          <a:rPr lang="zh-CN" altLang="zh-CN" sz="1200" kern="100" dirty="0">
                            <a:solidFill>
                              <a:srgbClr val="222222"/>
                            </a:solidFill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rPr>
                          <a:t>刘海粟返回常州，进行了人生中第一件惊人之举——他在家中办起了图画专修馆</a:t>
                        </a:r>
                        <a:endParaRPr kumimoji="1" lang="en-US" altLang="zh-CN" sz="1200" dirty="0">
                          <a:solidFill>
                            <a:schemeClr val="tx1"/>
                          </a:solidFill>
                          <a:latin typeface="等线" panose="02010600030101010101" pitchFamily="2" charset="-122"/>
                          <a:ea typeface="等线" panose="02010600030101010101" pitchFamily="2" charset="-122"/>
                        </a:endParaRPr>
                      </a:p>
                    </p:txBody>
                  </p:sp>
                </p:grpSp>
              </p:grpSp>
              <p:grpSp>
                <p:nvGrpSpPr>
                  <p:cNvPr id="40" name="组合 39"/>
                  <p:cNvGrpSpPr/>
                  <p:nvPr/>
                </p:nvGrpSpPr>
                <p:grpSpPr>
                  <a:xfrm>
                    <a:off x="7056646" y="3657877"/>
                    <a:ext cx="2187365" cy="2293438"/>
                    <a:chOff x="660400" y="3663386"/>
                    <a:chExt cx="2187365" cy="2293438"/>
                  </a:xfrm>
                </p:grpSpPr>
                <p:sp>
                  <p:nvSpPr>
                    <p:cNvPr id="49" name="椭圆 48"/>
                    <p:cNvSpPr/>
                    <p:nvPr/>
                  </p:nvSpPr>
                  <p:spPr>
                    <a:xfrm>
                      <a:off x="1667272" y="3663386"/>
                      <a:ext cx="173620" cy="173620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50800"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grpSp>
                  <p:nvGrpSpPr>
                    <p:cNvPr id="50" name="组合 49"/>
                    <p:cNvGrpSpPr/>
                    <p:nvPr/>
                  </p:nvGrpSpPr>
                  <p:grpSpPr>
                    <a:xfrm>
                      <a:off x="660400" y="4330504"/>
                      <a:ext cx="2187365" cy="1626320"/>
                      <a:chOff x="2492017" y="2712768"/>
                      <a:chExt cx="2806761" cy="1626320"/>
                    </a:xfrm>
                  </p:grpSpPr>
                  <p:sp>
                    <p:nvSpPr>
                      <p:cNvPr id="51" name="矩形 50"/>
                      <p:cNvSpPr/>
                      <p:nvPr/>
                    </p:nvSpPr>
                    <p:spPr>
                      <a:xfrm>
                        <a:off x="2492017" y="2712768"/>
                        <a:ext cx="2806761" cy="43355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square" lIns="108000" tIns="108000" rIns="108000" bIns="108000" rtlCol="0" anchor="t" anchorCtr="0">
                        <a:spAutoFit/>
                      </a:bodyPr>
                      <a:lstStyle/>
                      <a:p>
                        <a:pPr algn="ctr"/>
                        <a:r>
                          <a:rPr kumimoji="1" lang="en-US" altLang="zh-CN" sz="1400" b="1" dirty="0">
                            <a:solidFill>
                              <a:schemeClr val="tx1"/>
                            </a:solidFill>
                            <a:latin typeface="等线" panose="02010600030101010101" pitchFamily="2" charset="-122"/>
                            <a:ea typeface="等线" panose="02010600030101010101" pitchFamily="2" charset="-122"/>
                          </a:rPr>
                          <a:t>16</a:t>
                        </a:r>
                        <a:r>
                          <a:rPr kumimoji="1" lang="zh-CN" altLang="en-US" sz="1400" b="1" dirty="0">
                            <a:solidFill>
                              <a:schemeClr val="tx1"/>
                            </a:solidFill>
                            <a:latin typeface="等线" panose="02010600030101010101" pitchFamily="2" charset="-122"/>
                            <a:ea typeface="等线" panose="02010600030101010101" pitchFamily="2" charset="-122"/>
                          </a:rPr>
                          <a:t>岁</a:t>
                        </a:r>
                        <a:endParaRPr kumimoji="1" lang="en-US" altLang="zh-CN" sz="1400" b="1" dirty="0">
                          <a:solidFill>
                            <a:schemeClr val="tx1"/>
                          </a:solidFill>
                          <a:latin typeface="等线" panose="02010600030101010101" pitchFamily="2" charset="-122"/>
                          <a:ea typeface="等线" panose="02010600030101010101" pitchFamily="2" charset="-122"/>
                        </a:endParaRPr>
                      </a:p>
                    </p:txBody>
                  </p:sp>
                  <p:sp>
                    <p:nvSpPr>
                      <p:cNvPr id="52" name="矩形 51"/>
                      <p:cNvSpPr/>
                      <p:nvPr/>
                    </p:nvSpPr>
                    <p:spPr>
                      <a:xfrm>
                        <a:off x="2492017" y="3182773"/>
                        <a:ext cx="2806761" cy="115631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square" lIns="108000" tIns="108000" rIns="108000" bIns="108000" rtlCol="0" anchor="t" anchorCtr="0">
                        <a:spAutoFit/>
                      </a:bodyPr>
                      <a:lstStyle/>
                      <a:p>
                        <a:pPr algn="ctr">
                          <a:lnSpc>
                            <a:spcPct val="130000"/>
                          </a:lnSpc>
                        </a:pPr>
                        <a:r>
                          <a:rPr lang="zh-CN" altLang="zh-CN" sz="1200" kern="100" dirty="0">
                            <a:solidFill>
                              <a:srgbClr val="222222"/>
                            </a:solidFill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rPr>
                          <a:t>年仅</a:t>
                        </a:r>
                        <a:r>
                          <a:rPr lang="zh-CN" altLang="en-US" sz="1200" kern="100" dirty="0">
                            <a:solidFill>
                              <a:srgbClr val="222222"/>
                            </a:solidFill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rPr>
                          <a:t>十六</a:t>
                        </a:r>
                        <a:r>
                          <a:rPr lang="zh-CN" altLang="zh-CN" sz="1200" kern="100" dirty="0">
                            <a:solidFill>
                              <a:srgbClr val="222222"/>
                            </a:solidFill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rPr>
                          <a:t>岁的刘海粟怀揣着父亲给的</a:t>
                        </a:r>
                        <a:r>
                          <a:rPr lang="en-US" altLang="zh-CN" sz="1200" kern="100" dirty="0">
                            <a:solidFill>
                              <a:srgbClr val="222222"/>
                            </a:solidFill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</a:rPr>
                          <a:t>2000</a:t>
                        </a:r>
                        <a:r>
                          <a:rPr lang="zh-CN" altLang="zh-CN" sz="1200" kern="100" dirty="0">
                            <a:solidFill>
                              <a:srgbClr val="222222"/>
                            </a:solidFill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rPr>
                          <a:t>银元，到上海与友人乌始光、张聿光一同创办了上海图画美术院。</a:t>
                        </a:r>
                        <a:endParaRPr kumimoji="1" lang="en-US" altLang="zh-CN" sz="1200" dirty="0">
                          <a:solidFill>
                            <a:schemeClr val="tx1"/>
                          </a:solidFill>
                          <a:latin typeface="等线" panose="02010600030101010101" pitchFamily="2" charset="-122"/>
                          <a:ea typeface="等线" panose="02010600030101010101" pitchFamily="2" charset="-122"/>
                        </a:endParaRPr>
                      </a:p>
                    </p:txBody>
                  </p:sp>
                </p:grpSp>
              </p:grpSp>
              <p:grpSp>
                <p:nvGrpSpPr>
                  <p:cNvPr id="42" name="组合 41"/>
                  <p:cNvGrpSpPr/>
                  <p:nvPr/>
                </p:nvGrpSpPr>
                <p:grpSpPr>
                  <a:xfrm>
                    <a:off x="9117322" y="3657877"/>
                    <a:ext cx="2187365" cy="2053372"/>
                    <a:chOff x="660400" y="3663386"/>
                    <a:chExt cx="2187365" cy="2053372"/>
                  </a:xfrm>
                </p:grpSpPr>
                <p:sp>
                  <p:nvSpPr>
                    <p:cNvPr id="43" name="椭圆 42"/>
                    <p:cNvSpPr/>
                    <p:nvPr/>
                  </p:nvSpPr>
                  <p:spPr>
                    <a:xfrm>
                      <a:off x="1667272" y="3663386"/>
                      <a:ext cx="173620" cy="173620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508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grpSp>
                  <p:nvGrpSpPr>
                    <p:cNvPr id="44" name="组合 43"/>
                    <p:cNvGrpSpPr/>
                    <p:nvPr/>
                  </p:nvGrpSpPr>
                  <p:grpSpPr>
                    <a:xfrm>
                      <a:off x="660400" y="4330504"/>
                      <a:ext cx="2187365" cy="1386254"/>
                      <a:chOff x="2492017" y="2712768"/>
                      <a:chExt cx="2806761" cy="1386254"/>
                    </a:xfrm>
                  </p:grpSpPr>
                  <p:sp>
                    <p:nvSpPr>
                      <p:cNvPr id="45" name="矩形 44"/>
                      <p:cNvSpPr/>
                      <p:nvPr/>
                    </p:nvSpPr>
                    <p:spPr>
                      <a:xfrm>
                        <a:off x="2492017" y="2712768"/>
                        <a:ext cx="2806761" cy="43355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square" lIns="108000" tIns="108000" rIns="108000" bIns="108000" rtlCol="0" anchor="t" anchorCtr="0">
                        <a:spAutoFit/>
                      </a:bodyPr>
                      <a:lstStyle/>
                      <a:p>
                        <a:pPr algn="ctr"/>
                        <a:r>
                          <a:rPr kumimoji="1" lang="en-US" altLang="zh-CN" sz="1400" b="1" dirty="0">
                            <a:solidFill>
                              <a:schemeClr val="tx1"/>
                            </a:solidFill>
                            <a:latin typeface="等线" panose="02010600030101010101" pitchFamily="2" charset="-122"/>
                            <a:ea typeface="等线" panose="02010600030101010101" pitchFamily="2" charset="-122"/>
                          </a:rPr>
                          <a:t>16-31</a:t>
                        </a:r>
                        <a:r>
                          <a:rPr kumimoji="1" lang="zh-CN" altLang="en-US" sz="1400" b="1" dirty="0">
                            <a:solidFill>
                              <a:schemeClr val="tx1"/>
                            </a:solidFill>
                            <a:latin typeface="等线" panose="02010600030101010101" pitchFamily="2" charset="-122"/>
                            <a:ea typeface="等线" panose="02010600030101010101" pitchFamily="2" charset="-122"/>
                          </a:rPr>
                          <a:t>岁</a:t>
                        </a:r>
                        <a:endParaRPr kumimoji="1" lang="en-US" altLang="zh-CN" sz="1400" b="1" dirty="0">
                          <a:solidFill>
                            <a:schemeClr val="tx1"/>
                          </a:solidFill>
                          <a:latin typeface="等线" panose="02010600030101010101" pitchFamily="2" charset="-122"/>
                          <a:ea typeface="等线" panose="02010600030101010101" pitchFamily="2" charset="-122"/>
                        </a:endParaRPr>
                      </a:p>
                    </p:txBody>
                  </p:sp>
                  <p:sp>
                    <p:nvSpPr>
                      <p:cNvPr id="46" name="矩形 45"/>
                      <p:cNvSpPr/>
                      <p:nvPr/>
                    </p:nvSpPr>
                    <p:spPr>
                      <a:xfrm>
                        <a:off x="2492017" y="3182773"/>
                        <a:ext cx="2806761" cy="91624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square" lIns="108000" tIns="108000" rIns="108000" bIns="108000" rtlCol="0" anchor="t" anchorCtr="0">
                        <a:spAutoFit/>
                      </a:bodyPr>
                      <a:lstStyle/>
                      <a:p>
                        <a:pPr algn="ctr">
                          <a:lnSpc>
                            <a:spcPct val="130000"/>
                          </a:lnSpc>
                        </a:pPr>
                        <a:r>
                          <a:rPr lang="zh-CN" altLang="zh-CN" sz="1200" kern="100" dirty="0">
                            <a:solidFill>
                              <a:srgbClr val="222222"/>
                            </a:solidFill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rPr>
                          <a:t>刘海粟将全部精力投入在了上海美专的教育事业上</a:t>
                        </a:r>
                        <a:r>
                          <a:rPr lang="zh-CN" altLang="en-US" sz="1200" kern="100" dirty="0">
                            <a:solidFill>
                              <a:srgbClr val="222222"/>
                            </a:solidFill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rPr>
                          <a:t>。期间他做了两件更大胆的事情。</a:t>
                        </a:r>
                        <a:endParaRPr kumimoji="1" lang="en-US" altLang="zh-CN" sz="1200" dirty="0">
                          <a:solidFill>
                            <a:schemeClr val="tx1"/>
                          </a:solidFill>
                          <a:latin typeface="等线" panose="02010600030101010101" pitchFamily="2" charset="-122"/>
                          <a:ea typeface="等线" panose="02010600030101010101" pitchFamily="2" charset="-122"/>
                        </a:endParaRPr>
                      </a:p>
                    </p:txBody>
                  </p:sp>
                </p:grpSp>
              </p:grpSp>
            </p:grpSp>
          </p:grpSp>
        </p:grp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689100" y="2053860"/>
            <a:ext cx="1250066" cy="3356658"/>
          </a:xfrm>
          <a:prstGeom prst="rect">
            <a:avLst/>
          </a:prstGeom>
          <a:noFill/>
          <a:ln w="635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>
              <a:solidFill>
                <a:schemeClr val="accent3"/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6095999" y="1507458"/>
            <a:ext cx="2520000" cy="36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10474275" y="1507458"/>
            <a:ext cx="108000" cy="36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grpSp>
        <p:nvGrpSpPr>
          <p:cNvPr id="4" name="组合 3"/>
          <p:cNvGrpSpPr/>
          <p:nvPr/>
        </p:nvGrpSpPr>
        <p:grpSpPr>
          <a:xfrm>
            <a:off x="9851613" y="6272230"/>
            <a:ext cx="2188390" cy="349289"/>
            <a:chOff x="9851613" y="6272230"/>
            <a:chExt cx="2188390" cy="349289"/>
          </a:xfrm>
        </p:grpSpPr>
        <p:cxnSp>
          <p:nvCxnSpPr>
            <p:cNvPr id="24" name="直接连接符 23"/>
            <p:cNvCxnSpPr/>
            <p:nvPr>
              <p:custDataLst>
                <p:tags r:id="rId1"/>
              </p:custDataLst>
            </p:nvPr>
          </p:nvCxnSpPr>
          <p:spPr>
            <a:xfrm>
              <a:off x="10657309" y="6621519"/>
              <a:ext cx="720000" cy="0"/>
            </a:xfrm>
            <a:prstGeom prst="line">
              <a:avLst/>
            </a:prstGeom>
            <a:ln w="6350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>
              <p:custDataLst>
                <p:tags r:id="rId2"/>
              </p:custDataLst>
            </p:nvPr>
          </p:nvCxnSpPr>
          <p:spPr>
            <a:xfrm>
              <a:off x="9851613" y="6484882"/>
              <a:ext cx="1080000" cy="0"/>
            </a:xfrm>
            <a:prstGeom prst="line">
              <a:avLst/>
            </a:prstGeom>
            <a:ln w="6350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>
              <p:custDataLst>
                <p:tags r:id="rId3"/>
              </p:custDataLst>
            </p:nvPr>
          </p:nvCxnSpPr>
          <p:spPr>
            <a:xfrm>
              <a:off x="11666201" y="6366645"/>
              <a:ext cx="180000" cy="0"/>
            </a:xfrm>
            <a:prstGeom prst="line">
              <a:avLst/>
            </a:prstGeom>
            <a:ln w="6350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/>
            <p:nvPr>
              <p:custDataLst>
                <p:tags r:id="rId4"/>
              </p:custDataLst>
            </p:nvPr>
          </p:nvCxnSpPr>
          <p:spPr>
            <a:xfrm>
              <a:off x="10816003" y="6272230"/>
              <a:ext cx="1224000" cy="0"/>
            </a:xfrm>
            <a:prstGeom prst="line">
              <a:avLst/>
            </a:prstGeom>
            <a:ln w="635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3" name="文本框 2"/>
          <p:cNvSpPr txBox="1"/>
          <p:nvPr/>
        </p:nvSpPr>
        <p:spPr>
          <a:xfrm>
            <a:off x="434634" y="1971515"/>
            <a:ext cx="465256" cy="3356657"/>
          </a:xfrm>
          <a:prstGeom prst="rect">
            <a:avLst/>
          </a:prstGeom>
          <a:noFill/>
        </p:spPr>
        <p:txBody>
          <a:bodyPr vert="wordArtVertRtl" wrap="square" rtlCol="0">
            <a:spAutoFit/>
          </a:bodyPr>
          <a:lstStyle/>
          <a:p>
            <a:r>
              <a:rPr lang="en-US" altLang="zh-CN" dirty="0">
                <a:solidFill>
                  <a:schemeClr val="accent3">
                    <a:lumMod val="40000"/>
                    <a:lumOff val="6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TEENAGER</a:t>
            </a:r>
            <a:endParaRPr lang="zh-CN" altLang="en-US" dirty="0">
              <a:solidFill>
                <a:schemeClr val="accent3">
                  <a:lumMod val="40000"/>
                  <a:lumOff val="60000"/>
                </a:schemeClr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037986" y="1001490"/>
            <a:ext cx="4893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上海美术专科学校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6095999" y="3732189"/>
            <a:ext cx="489362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上海美专大量的学生们用画笔传播思想、团结群众，推动改革，为革命事业作出了巨大贡献。并且积极投身抗争中，他们举办书画展览会，为难童教养院建舍，及购买军需医药费等募集款项。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6037985" y="1971515"/>
            <a:ext cx="48936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上海美专从</a:t>
            </a:r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1912</a:t>
            </a: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年</a:t>
            </a:r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11</a:t>
            </a: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月创立到</a:t>
            </a:r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1952</a:t>
            </a: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年</a:t>
            </a:r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9</a:t>
            </a: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月高校合并，一共经历四十年，培育了各类新型美术人才三千人以上。培养出的艺术名家遍及海内外，在当时就是一所蜚声海内外的艺术类名校。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54356" y="1594544"/>
            <a:ext cx="4058026" cy="309086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657586" y="2798058"/>
            <a:ext cx="4772025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500" dirty="0"/>
              <a:t>艺术叛徒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138517" y="136174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1800" kern="100" dirty="0">
                <a:solidFill>
                  <a:srgbClr val="222222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画技平平，劣迹斑斑，实乃艺术界的败类</a:t>
            </a:r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807611" y="4079539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生人模型，东西洋固有此事，唯中国则素重礼教，千年前轩辕垂衣裳而治，即以袒坦裎袒裼为鄙野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8238565" y="466165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专教人一丝不挂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7335888" y="1784557"/>
            <a:ext cx="2931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2">
                    <a:lumMod val="75000"/>
                  </a:schemeClr>
                </a:solidFill>
              </a:rPr>
              <a:t>画春画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7673081" y="2687379"/>
            <a:ext cx="2931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有伤风化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8021997" y="3483205"/>
            <a:ext cx="29314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什么不能画，非要画不穿衣服的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7870305" y="4988858"/>
            <a:ext cx="2931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流氓西渡，唯学吹牛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1272988" y="2687379"/>
            <a:ext cx="2698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文化</a:t>
            </a:r>
            <a:r>
              <a:rPr lang="zh-CN" altLang="en-US" b="1" dirty="0"/>
              <a:t>汉奸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4995512" y="466165"/>
            <a:ext cx="2579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人格上的侏儒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2924908" y="5427785"/>
            <a:ext cx="20706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文妖之首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3348" y="878682"/>
            <a:ext cx="1105804" cy="136847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878682"/>
            <a:ext cx="1383554" cy="104298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5204" y="878682"/>
            <a:ext cx="1100189" cy="136847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26423" y="878683"/>
            <a:ext cx="1765577" cy="104298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8428" y="2156049"/>
            <a:ext cx="3989117" cy="2545901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901953" y="5065989"/>
            <a:ext cx="336206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1931</a:t>
            </a:r>
            <a:r>
              <a:rPr lang="zh-CN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年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8</a:t>
            </a:r>
            <a:r>
              <a:rPr lang="zh-CN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月，鲁迅、内山嘉吉与木刻讲习会会员合影</a:t>
            </a:r>
            <a:endParaRPr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5816798" y="2811780"/>
            <a:ext cx="609719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新兴木刻，又称新兴版画，是现代新文化运动的一部分。鲁迅并不会刻版画，他却最先肩负起向中国人大量介绍欧美版画的重担，对于组建中国新兴木刻运动队伍、推动新兴木刻运动发展起到巨大作用，堪称中国新兴版画艺术之父。</a:t>
            </a:r>
            <a:endParaRPr lang="zh-CN" altLang="en-US" dirty="0"/>
          </a:p>
        </p:txBody>
      </p:sp>
      <p:sp>
        <p:nvSpPr>
          <p:cNvPr id="13" name="文本框 12"/>
          <p:cNvSpPr txBox="1"/>
          <p:nvPr/>
        </p:nvSpPr>
        <p:spPr>
          <a:xfrm>
            <a:off x="5816798" y="4530567"/>
            <a:ext cx="609719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tabLst>
                <a:tab pos="408940" algn="l"/>
              </a:tabLst>
            </a:pPr>
            <a:r>
              <a:rPr lang="zh-CN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它的黑白分明，是艺术的道德承诺；它的深刻有力，是民族的精神象征。</a:t>
            </a:r>
            <a:r>
              <a:rPr lang="zh-CN" altLang="zh-CN" sz="1800" kern="100" dirty="0">
                <a:solidFill>
                  <a:srgbClr val="222222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当然，新兴木刻运动的意义，远远不在木刻，不在版画，也不在美术，而在于它是整个民族觉醒运动的一部分。</a:t>
            </a:r>
            <a:endParaRPr lang="zh-CN" altLang="zh-CN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ZjFmZWIzNDg2MmIzZjExOTIzMmViNTBmYTMwYTk0ZWY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14</TotalTime>
  <Words>1243</Words>
  <Application>Microsoft Office PowerPoint</Application>
  <PresentationFormat>宽屏</PresentationFormat>
  <Paragraphs>57</Paragraphs>
  <Slides>12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20" baseType="lpstr">
      <vt:lpstr>MicrosoftYaHei</vt:lpstr>
      <vt:lpstr>等线</vt:lpstr>
      <vt:lpstr>华文中宋</vt:lpstr>
      <vt:lpstr>Arial</vt:lpstr>
      <vt:lpstr>Calibri</vt:lpstr>
      <vt:lpstr>Calibri Light</vt:lpstr>
      <vt:lpstr>Niagara Engraved</vt:lpstr>
      <vt:lpstr>Office 主题​​</vt:lpstr>
      <vt:lpstr>PowerPoint 演示文稿</vt:lpstr>
      <vt:lpstr>PowerPoint 演示文稿</vt:lpstr>
      <vt:lpstr>新文化和五四时期的美术发展</vt:lpstr>
      <vt:lpstr>PowerPoint 演示文稿</vt:lpstr>
      <vt:lpstr>PowerPoint 演示文稿</vt:lpstr>
      <vt:lpstr>刘海粟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新文化和五四时期的美术发展</dc:title>
  <dc:creator>思莹 饶</dc:creator>
  <cp:lastModifiedBy>思莹 饶</cp:lastModifiedBy>
  <cp:revision>10</cp:revision>
  <dcterms:created xsi:type="dcterms:W3CDTF">2024-04-06T08:21:00Z</dcterms:created>
  <dcterms:modified xsi:type="dcterms:W3CDTF">2024-04-13T15:05:33Z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497D204255724609B8FDE9E528F4764D_12</vt:lpwstr>
  </property>
  <property fmtid="{D5CDD505-2E9C-101B-9397-08002B2CF9AE}" pid="3" name="KSOProductBuildVer">
    <vt:lpwstr>2052-12.1.0.16417</vt:lpwstr>
  </property>
</Properties>
</file>